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handoutMasterIdLst>
    <p:handoutMasterId r:id="rId37"/>
  </p:handoutMasterIdLst>
  <p:sldIdLst>
    <p:sldId id="256" r:id="rId2"/>
    <p:sldId id="319" r:id="rId3"/>
    <p:sldId id="318" r:id="rId4"/>
    <p:sldId id="317" r:id="rId5"/>
    <p:sldId id="281" r:id="rId6"/>
    <p:sldId id="321" r:id="rId7"/>
    <p:sldId id="322" r:id="rId8"/>
    <p:sldId id="323" r:id="rId9"/>
    <p:sldId id="290" r:id="rId10"/>
    <p:sldId id="291" r:id="rId11"/>
    <p:sldId id="301" r:id="rId12"/>
    <p:sldId id="327" r:id="rId13"/>
    <p:sldId id="307" r:id="rId14"/>
    <p:sldId id="293" r:id="rId15"/>
    <p:sldId id="294" r:id="rId16"/>
    <p:sldId id="295" r:id="rId17"/>
    <p:sldId id="325" r:id="rId18"/>
    <p:sldId id="296" r:id="rId19"/>
    <p:sldId id="298" r:id="rId20"/>
    <p:sldId id="299" r:id="rId21"/>
    <p:sldId id="311" r:id="rId22"/>
    <p:sldId id="314" r:id="rId23"/>
    <p:sldId id="315" r:id="rId24"/>
    <p:sldId id="283" r:id="rId25"/>
    <p:sldId id="273" r:id="rId26"/>
    <p:sldId id="264" r:id="rId27"/>
    <p:sldId id="265" r:id="rId28"/>
    <p:sldId id="266" r:id="rId29"/>
    <p:sldId id="267" r:id="rId30"/>
    <p:sldId id="268" r:id="rId31"/>
    <p:sldId id="269" r:id="rId32"/>
    <p:sldId id="270" r:id="rId33"/>
    <p:sldId id="271" r:id="rId34"/>
    <p:sldId id="277" r:id="rId35"/>
    <p:sldId id="32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68CE5C0-D7CD-4F14-8543-4E5CF531CC71}">
          <p14:sldIdLst>
            <p14:sldId id="256"/>
            <p14:sldId id="319"/>
            <p14:sldId id="318"/>
            <p14:sldId id="317"/>
            <p14:sldId id="281"/>
            <p14:sldId id="321"/>
            <p14:sldId id="322"/>
            <p14:sldId id="323"/>
            <p14:sldId id="290"/>
            <p14:sldId id="291"/>
            <p14:sldId id="301"/>
            <p14:sldId id="327"/>
            <p14:sldId id="307"/>
          </p14:sldIdLst>
        </p14:section>
        <p14:section name="Раздел без заголовка" id="{B8E1DDA2-9F48-4252-B3B7-CED0D2FBB836}">
          <p14:sldIdLst>
            <p14:sldId id="293"/>
            <p14:sldId id="294"/>
            <p14:sldId id="295"/>
            <p14:sldId id="325"/>
            <p14:sldId id="296"/>
            <p14:sldId id="298"/>
            <p14:sldId id="299"/>
            <p14:sldId id="311"/>
            <p14:sldId id="314"/>
            <p14:sldId id="315"/>
            <p14:sldId id="283"/>
            <p14:sldId id="27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7"/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95" autoAdjust="0"/>
    <p:restoredTop sz="94660"/>
  </p:normalViewPr>
  <p:slideViewPr>
    <p:cSldViewPr>
      <p:cViewPr varScale="1">
        <p:scale>
          <a:sx n="109" d="100"/>
          <a:sy n="109" d="100"/>
        </p:scale>
        <p:origin x="162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73FDB-E340-4B52-B352-DC99E93FB3DE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27AA9-C55D-4CAA-A2A5-44572FB63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902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CAB1BB7-0D99-496F-B54C-715845214E35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B56BCC1-154B-4F56-98C6-9D97A7098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Команда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296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Это временная организационная структура, сформированная для реализации конкретного проекта, в которую входят специалисты и руководители, обладающие необходимыми компетенциями, полномочиями и ответственностью.</a:t>
            </a:r>
            <a:endParaRPr lang="ru-RU" sz="2000" dirty="0" smtClean="0"/>
          </a:p>
          <a:p>
            <a:endParaRPr lang="ru-RU" sz="2000" dirty="0"/>
          </a:p>
          <a:p>
            <a:r>
              <a:rPr lang="ru-RU" sz="2000" i="1" dirty="0"/>
              <a:t>объединение людей, включенных в совместную деятельность, сплочение которых предопределено согласованностью способов взаимодействия, адекватных целям, ценностям и идеалам деятельности.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Понятие «команда проекта»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619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457200"/>
            <a:ext cx="7848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Рабочее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время каждого сотрудника проектно-ориентированного предприятия делится на </a:t>
            </a:r>
            <a:r>
              <a:rPr lang="ru-RU" sz="2800" b="1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проектное время и непроектное</a:t>
            </a:r>
            <a:r>
              <a:rPr lang="ru-RU" sz="28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 Непроектным временем сотрудника распоряжается начальник подразделения, а проектным – руководители проектов, в которых задействован сотрудник. Следовательно, сотрудник одновременно подчиняется не одному, а двум или более непосредственным начальникам, распоряжения которых он должен выполнять и перед которыми он должен отчитываться</a:t>
            </a:r>
            <a:r>
              <a:rPr lang="ru-RU" sz="2800" dirty="0" smtClean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Рассмотрим </a:t>
            </a:r>
            <a:r>
              <a:rPr lang="ru-RU" sz="2400" dirty="0" smtClean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структуры управления командой проекта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505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2057401"/>
          <a:ext cx="7924799" cy="41148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321266">
                  <a:extLst>
                    <a:ext uri="{9D8B030D-6E8A-4147-A177-3AD203B41FA5}">
                      <a16:colId xmlns:a16="http://schemas.microsoft.com/office/drawing/2014/main" val="2842819273"/>
                    </a:ext>
                  </a:extLst>
                </a:gridCol>
                <a:gridCol w="2110484">
                  <a:extLst>
                    <a:ext uri="{9D8B030D-6E8A-4147-A177-3AD203B41FA5}">
                      <a16:colId xmlns:a16="http://schemas.microsoft.com/office/drawing/2014/main" val="1121595966"/>
                    </a:ext>
                  </a:extLst>
                </a:gridCol>
                <a:gridCol w="2110484">
                  <a:extLst>
                    <a:ext uri="{9D8B030D-6E8A-4147-A177-3AD203B41FA5}">
                      <a16:colId xmlns:a16="http://schemas.microsoft.com/office/drawing/2014/main" val="1905465564"/>
                    </a:ext>
                  </a:extLst>
                </a:gridCol>
                <a:gridCol w="1062230">
                  <a:extLst>
                    <a:ext uri="{9D8B030D-6E8A-4147-A177-3AD203B41FA5}">
                      <a16:colId xmlns:a16="http://schemas.microsoft.com/office/drawing/2014/main" val="1422910947"/>
                    </a:ext>
                  </a:extLst>
                </a:gridCol>
                <a:gridCol w="1320335">
                  <a:extLst>
                    <a:ext uri="{9D8B030D-6E8A-4147-A177-3AD203B41FA5}">
                      <a16:colId xmlns:a16="http://schemas.microsoft.com/office/drawing/2014/main" val="3932416782"/>
                    </a:ext>
                  </a:extLst>
                </a:gridCol>
              </a:tblGrid>
              <a:tr h="1064149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Повторяемость активностей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(частота)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Малая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Самостоятельные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действия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ПРОЕКТЫ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522317"/>
                  </a:ext>
                </a:extLst>
              </a:tr>
              <a:tr h="5699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Средняя 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Плановые мероприятия</a:t>
                      </a:r>
                    </a:p>
                  </a:txBody>
                  <a:tcPr anchor="ctr"/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ФУНКЦИИ</a:t>
                      </a: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90644"/>
                  </a:ext>
                </a:extLst>
              </a:tr>
              <a:tr h="9402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Большая или очень большая 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519261"/>
                  </a:ext>
                </a:extLst>
              </a:tr>
              <a:tr h="9911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Малая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Средняя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Большая или очень большая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796255"/>
                  </a:ext>
                </a:extLst>
              </a:tr>
              <a:tr h="5492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Сложность активностей (работ)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382061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cap="none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Типы бизнес активностей  (работ, услуг или видов 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9531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EC11F-FF27-F74D-A6BA-F17B76E06A71}" type="slidenum">
              <a:rPr lang="ru-RU" sz="2031"/>
              <a:t>13</a:t>
            </a:fld>
            <a:endParaRPr lang="ru-RU" sz="203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3124" y="211189"/>
            <a:ext cx="8868034" cy="404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116" b="1" dirty="0">
                <a:latin typeface="Times New Roman"/>
                <a:cs typeface="Times New Roman"/>
              </a:rPr>
              <a:t>Управление командой проекта </a:t>
            </a:r>
            <a:r>
              <a:rPr lang="ru-RU" sz="2539" b="1" dirty="0">
                <a:solidFill>
                  <a:srgbClr val="FF0000"/>
                </a:solidFill>
                <a:latin typeface="Times New Roman"/>
                <a:cs typeface="Times New Roman"/>
              </a:rPr>
              <a:t>|</a:t>
            </a:r>
            <a:r>
              <a:rPr lang="ru-RU" sz="2116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2116" i="1" dirty="0">
                <a:latin typeface="Times New Roman"/>
                <a:cs typeface="Times New Roman"/>
              </a:rPr>
              <a:t>Организационные структуры</a:t>
            </a:r>
            <a:endParaRPr lang="ru-RU" sz="2116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87" y="914400"/>
            <a:ext cx="8733993" cy="544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798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EC11F-FF27-F74D-A6BA-F17B76E06A71}" type="slidenum">
              <a:rPr lang="ru-RU" sz="2031"/>
              <a:t>14</a:t>
            </a:fld>
            <a:endParaRPr lang="ru-RU" sz="203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3124" y="211189"/>
            <a:ext cx="8868034" cy="404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116" b="1" dirty="0">
                <a:latin typeface="Times New Roman"/>
                <a:cs typeface="Times New Roman"/>
              </a:rPr>
              <a:t>Управление командой проекта </a:t>
            </a:r>
            <a:r>
              <a:rPr lang="ru-RU" sz="2539" b="1" dirty="0">
                <a:solidFill>
                  <a:srgbClr val="FF0000"/>
                </a:solidFill>
                <a:latin typeface="Times New Roman"/>
                <a:cs typeface="Times New Roman"/>
              </a:rPr>
              <a:t>|</a:t>
            </a:r>
            <a:r>
              <a:rPr lang="ru-RU" sz="2116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2116" i="1" dirty="0" smtClean="0">
                <a:latin typeface="Times New Roman"/>
                <a:cs typeface="Times New Roman"/>
              </a:rPr>
              <a:t>ФУНКЦИОНАЛЬНАЯ СТРУКТУРА</a:t>
            </a:r>
            <a:endParaRPr lang="ru-RU" sz="2116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7" name="Picture 7" descr="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76400"/>
            <a:ext cx="6832387" cy="392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2125" y="4828336"/>
            <a:ext cx="8769033" cy="312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46"/>
              </a:spcAft>
            </a:pPr>
            <a:r>
              <a:rPr lang="ru-RU" sz="381" dirty="0">
                <a:latin typeface="Times New Roman"/>
                <a:cs typeface="Times New Roman"/>
              </a:rPr>
              <a:t>Данный подход предполагает использование существующей функциональной иерархической структуры организации. Предполагается, что высшему руководству легче управлять проектами через руководителей функциональных подразделений.</a:t>
            </a:r>
          </a:p>
          <a:p>
            <a:pPr>
              <a:spcAft>
                <a:spcPts val="846"/>
              </a:spcAft>
            </a:pPr>
            <a:r>
              <a:rPr lang="ru-RU" sz="381" b="1" dirty="0">
                <a:latin typeface="Times New Roman"/>
                <a:cs typeface="Times New Roman"/>
              </a:rPr>
              <a:t>Менеджер проекта </a:t>
            </a:r>
            <a:r>
              <a:rPr lang="ru-RU" sz="381" dirty="0">
                <a:latin typeface="Times New Roman"/>
                <a:cs typeface="Times New Roman"/>
              </a:rPr>
              <a:t>осуществляет лишь общую координацию работ. В функциональной организации полномочия менеджера проекта обычно малы, поэтому он чаще выполняет роль координатора. </a:t>
            </a:r>
          </a:p>
        </p:txBody>
      </p:sp>
    </p:spTree>
    <p:extLst>
      <p:ext uri="{BB962C8B-B14F-4D97-AF65-F5344CB8AC3E}">
        <p14:creationId xmlns:p14="http://schemas.microsoft.com/office/powerpoint/2010/main" val="214923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4000"/>
              </a:spcAft>
            </a:pPr>
            <a:r>
              <a:rPr lang="ru-RU" dirty="0">
                <a:latin typeface="Times New Roman"/>
                <a:cs typeface="Times New Roman"/>
              </a:rPr>
              <a:t>Данный подход предполагает использование существующей функциональной иерархической структуры организации. Предполагается, что высшему руководству легче управлять проектами </a:t>
            </a:r>
            <a:r>
              <a:rPr lang="ru-RU" b="1" dirty="0">
                <a:latin typeface="Times New Roman"/>
                <a:cs typeface="Times New Roman"/>
              </a:rPr>
              <a:t>через руководителей функциональных </a:t>
            </a:r>
            <a:r>
              <a:rPr lang="ru-RU" dirty="0">
                <a:latin typeface="Times New Roman"/>
                <a:cs typeface="Times New Roman"/>
              </a:rPr>
              <a:t>подразделений.</a:t>
            </a:r>
          </a:p>
          <a:p>
            <a:pPr>
              <a:spcAft>
                <a:spcPts val="4000"/>
              </a:spcAft>
            </a:pPr>
            <a:r>
              <a:rPr lang="ru-RU" b="1" dirty="0">
                <a:latin typeface="Times New Roman"/>
                <a:cs typeface="Times New Roman"/>
              </a:rPr>
              <a:t>Менеджер проекта </a:t>
            </a:r>
            <a:r>
              <a:rPr lang="ru-RU" dirty="0">
                <a:latin typeface="Times New Roman"/>
                <a:cs typeface="Times New Roman"/>
              </a:rPr>
              <a:t>осуществляет лишь общую координацию работ. В функциональной организации полномочия менеджера проекта обычно малы, поэтому он чаще выполняет роль координатора.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Функциональная структура     </a:t>
            </a:r>
            <a:r>
              <a:rPr lang="ru-RU" sz="1400" dirty="0" smtClean="0"/>
              <a:t>Продолжение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0803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Управление командой проекта | Проектная структура</a:t>
            </a:r>
          </a:p>
        </p:txBody>
      </p:sp>
      <p:pic>
        <p:nvPicPr>
          <p:cNvPr id="5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2231789"/>
            <a:ext cx="7239000" cy="3940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6671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lnSpc>
                <a:spcPct val="80000"/>
              </a:lnSpc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команда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группа людей, организованных на достижение общих целей, эффективно работающих совместно, получающих от этой работы удовлетворение и достигающих отличных результатов. </a:t>
            </a:r>
          </a:p>
          <a:p>
            <a:pPr marL="45720" indent="0">
              <a:lnSpc>
                <a:spcPct val="8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людей не становится командой автоматически. Менеджеру необходимо приложить усилия, чтобы объединить в команду людей, с которыми ему предстоит </a:t>
            </a:r>
          </a:p>
          <a:p>
            <a:pPr marL="45720" indent="0">
              <a:lnSpc>
                <a:spcPct val="8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работать. Одним из важных условий для этого является налаживание постоянных коммуникаций.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Сплоченность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определяется рядом факторов: </a:t>
            </a:r>
          </a:p>
          <a:p>
            <a:pPr marL="45720" indent="0">
              <a:lnSpc>
                <a:spcPct val="8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 однородность команды – схожесть участников по возрасту, образованию, полу, национальности и т.п. – является фактором сплоченности для непродолжительных проектов и снижает эффективность работы команд в длительных проектах; </a:t>
            </a:r>
          </a:p>
          <a:p>
            <a:pPr marL="45720" indent="0">
              <a:lnSpc>
                <a:spcPct val="8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 размер команды – считается, что оптимальная численность команды – 5-9 человек; </a:t>
            </a:r>
          </a:p>
          <a:p>
            <a:pPr marL="45720" indent="0">
              <a:lnSpc>
                <a:spcPct val="8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 взаимодействие в команде – во многом сплоченность команды зависит от эффективности коммуникаций в ней; </a:t>
            </a:r>
          </a:p>
          <a:p>
            <a:pPr marL="45720" indent="0">
              <a:lnSpc>
                <a:spcPct val="8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 внешняя конкуренция – мобилизует участников, заставляя объединиться перед лицом внешнего вызова; </a:t>
            </a:r>
          </a:p>
          <a:p>
            <a:pPr marL="45720" indent="0">
              <a:lnSpc>
                <a:spcPct val="8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 успех команды – работает на создание образа «команды победителей», сам факт работы в которой является наградой. </a:t>
            </a:r>
          </a:p>
          <a:p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Управление командой проекта | Команда проекта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4889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6800" y="685800"/>
            <a:ext cx="7391400" cy="5037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0"/>
              </a:spcAft>
            </a:pPr>
            <a:r>
              <a:rPr lang="ru-RU" sz="2400" b="1" dirty="0">
                <a:latin typeface="Times New Roman"/>
                <a:cs typeface="Times New Roman"/>
              </a:rPr>
              <a:t>Проектная и Функциональная структуры </a:t>
            </a:r>
            <a:r>
              <a:rPr lang="ru-RU" sz="2400" dirty="0">
                <a:latin typeface="Times New Roman"/>
                <a:cs typeface="Times New Roman"/>
              </a:rPr>
              <a:t>представляют собой два противоположных подхода к организации проекта. Проектная структура, по сути, представляет собой организацию внутри организации. Ресурсы проекта распределены по проектам, и менеджеры проектов напрямую отчитываются перед высшим руководством. 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Менеджер проекта </a:t>
            </a:r>
            <a:r>
              <a:rPr lang="ru-RU" sz="2400" dirty="0">
                <a:latin typeface="Times New Roman"/>
                <a:cs typeface="Times New Roman"/>
              </a:rPr>
              <a:t>руководит выделенной ему командой. Менеджеры проектов наделены большими полномочиями, они могут нанимать кадры, заключать контракты с внешними организациями (подрядные работы, аутсорсинг). </a:t>
            </a:r>
          </a:p>
        </p:txBody>
      </p:sp>
    </p:spTree>
    <p:extLst>
      <p:ext uri="{BB962C8B-B14F-4D97-AF65-F5344CB8AC3E}">
        <p14:creationId xmlns:p14="http://schemas.microsoft.com/office/powerpoint/2010/main" val="82563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Управление командой проекта | Матричная структура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6" descr="Matrix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7112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Объекты </a:t>
            </a:r>
            <a:r>
              <a:rPr lang="ru-RU" b="1" dirty="0"/>
              <a:t>управления </a:t>
            </a:r>
            <a:r>
              <a:rPr lang="ru-RU" b="1" dirty="0" smtClean="0"/>
              <a:t>проектами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b="1" i="1" dirty="0" smtClean="0"/>
              <a:t>программа </a:t>
            </a:r>
            <a:r>
              <a:rPr lang="ru-RU" sz="2400" dirty="0"/>
              <a:t>– группа взаимосвязанных проектов и различных мероприятий, объединенных общей целью и условиями их выполнения;</a:t>
            </a:r>
          </a:p>
          <a:p>
            <a:pPr lvl="0"/>
            <a:r>
              <a:rPr lang="ru-RU" sz="2400" b="1" i="1" dirty="0"/>
              <a:t>портфель проектов</a:t>
            </a:r>
            <a:r>
              <a:rPr lang="ru-RU" sz="2400" dirty="0"/>
              <a:t> – совокупность проектов, находящихся в компетенции одного центра ответственности;</a:t>
            </a:r>
          </a:p>
          <a:p>
            <a:pPr lvl="0"/>
            <a:r>
              <a:rPr lang="ru-RU" sz="2400" b="1" i="1" dirty="0"/>
              <a:t>проект</a:t>
            </a:r>
            <a:r>
              <a:rPr lang="ru-RU" sz="2400" dirty="0"/>
              <a:t> – комплекс взаимосвязанных мероприятий, предназначенный для достижения  поставленных целей с учетом предварительно заданных ограничений;</a:t>
            </a:r>
          </a:p>
          <a:p>
            <a:pPr lvl="0"/>
            <a:r>
              <a:rPr lang="ru-RU" sz="2400" b="1" i="1" dirty="0"/>
              <a:t>стадии жизненного цикла проекта</a:t>
            </a:r>
            <a:r>
              <a:rPr lang="ru-RU" sz="2400" dirty="0"/>
              <a:t> – набор логически взаимосвязанных работ проекта, в процессе завершения которых достигается один из основных результатов проекта.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030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4000"/>
              </a:spcAft>
            </a:pPr>
            <a:r>
              <a:rPr lang="ru-RU" dirty="0">
                <a:latin typeface="Times New Roman"/>
                <a:cs typeface="Times New Roman"/>
              </a:rPr>
              <a:t>Матричная структура это среднее между проектной и функциональной структурой. Исполнители, принадлежащие функциональным отделам, временно выделяются в подчинение менеджера проекта. Если менеджер проекта рассчитывает получить ресурсы на проект, он должен заранее об этом договориться с руководителем подразделения и передать ему график потребности в ресурсах. </a:t>
            </a:r>
          </a:p>
          <a:p>
            <a:r>
              <a:rPr lang="ru-RU" dirty="0">
                <a:latin typeface="Times New Roman"/>
                <a:cs typeface="Times New Roman"/>
              </a:rPr>
              <a:t>Ответственность </a:t>
            </a:r>
            <a:r>
              <a:rPr lang="ru-RU" b="1" dirty="0">
                <a:latin typeface="Times New Roman"/>
                <a:cs typeface="Times New Roman"/>
              </a:rPr>
              <a:t>менеджера проекта </a:t>
            </a:r>
            <a:r>
              <a:rPr lang="ru-RU" dirty="0">
                <a:latin typeface="Times New Roman"/>
                <a:cs typeface="Times New Roman"/>
              </a:rPr>
              <a:t>в матричной структуре Сотрудники отчитываются как перед менеджером проекта, так и перед функциональным руководителем. Менеджеры проектов и функциональные руководители делят ответственность за результаты сотрудников и стараются находить баланс интересов проекта и подразделения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Управление командой проекта | Матричная </a:t>
            </a:r>
            <a:r>
              <a:rPr lang="ru-RU" sz="2000" dirty="0" smtClean="0"/>
              <a:t>структура</a:t>
            </a:r>
            <a:br>
              <a:rPr lang="ru-RU" sz="2000" dirty="0" smtClean="0"/>
            </a:br>
            <a:r>
              <a:rPr lang="ru-RU" sz="2000" dirty="0" smtClean="0"/>
              <a:t>ПРОДОЛЖЕНИЕ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36329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МОДЕЛИ УПРАВЛЕНИЯ КОМАНДОЙ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461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381000"/>
            <a:ext cx="84582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Модель GRPI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(Цели) – оценка четкости, сформулированной цени, расставленных приоритетов и ожиданий;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Roles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(Роли) – оценка распределения ролей, ответственности, подотчетности, делегирования роли лидера;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(Процессы) – оценка решения задач в команде, порядка работы над задачей, коммуникаций между членами команды;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Interpersonal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– оценка гибкости, открытости взаимоотношений членов команды, ответственности друг за друга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>Модель Д. </a:t>
            </a:r>
            <a:r>
              <a:rPr lang="ru-RU" dirty="0" err="1"/>
              <a:t>Катценбаха</a:t>
            </a:r>
            <a:r>
              <a:rPr lang="ru-RU" dirty="0"/>
              <a:t> и Д. Смита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деятельности труда команды являются: продукт коллективного труда, личное развитие, показатели эффективности.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фактора, которые и подлежат оценке: приверженность участников команды общей цели, верность ценностям компании;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взаимодополняемые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навыки членов команды; взаимная ответственность.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770142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533400"/>
            <a:ext cx="8229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Модель 7Т </a:t>
            </a:r>
            <a:r>
              <a:rPr lang="ru-RU" dirty="0" err="1"/>
              <a:t>Ломбардо</a:t>
            </a:r>
            <a:r>
              <a:rPr lang="ru-RU" dirty="0"/>
              <a:t> и </a:t>
            </a:r>
            <a:r>
              <a:rPr lang="ru-RU" dirty="0" err="1" smtClean="0"/>
              <a:t>Эйчингера</a:t>
            </a:r>
            <a:r>
              <a:rPr lang="ru-RU" dirty="0" smtClean="0"/>
              <a:t>          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команды осуществляется по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 факторам, пять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которых оценивают командную работу внутри: 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thrust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основное направление деятельности команды;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trust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доверительные отношения между членами команды; 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talent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оценка профессиональных навыков; ё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работы в команде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teaming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решения задач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два внешних фактора: 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совместимость с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лидером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leaderfit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команды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стороны организации, в которой она создана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463216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87868" y="4230496"/>
            <a:ext cx="13924846" cy="6511366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ролей в команде по </a:t>
            </a:r>
            <a:r>
              <a:rPr lang="ru-RU" dirty="0" err="1"/>
              <a:t>белбину</a:t>
            </a:r>
            <a:endParaRPr lang="ru-RU" dirty="0"/>
          </a:p>
        </p:txBody>
      </p:sp>
      <p:pic>
        <p:nvPicPr>
          <p:cNvPr id="1027" name="Picture 3" descr="treug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14600"/>
            <a:ext cx="754306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6943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Исполнитель – </a:t>
            </a:r>
            <a:r>
              <a:rPr lang="ru-RU" dirty="0" smtClean="0">
                <a:solidFill>
                  <a:srgbClr val="FF0000"/>
                </a:solidFill>
              </a:rPr>
              <a:t>Исправно выполняет любую работу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Председатель - </a:t>
            </a:r>
            <a:r>
              <a:rPr lang="ru-RU" dirty="0" smtClean="0">
                <a:solidFill>
                  <a:srgbClr val="FF0000"/>
                </a:solidFill>
              </a:rPr>
              <a:t>лидер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Формирователь </a:t>
            </a:r>
            <a:r>
              <a:rPr lang="ru-RU" dirty="0" smtClean="0"/>
              <a:t>– навигатор – </a:t>
            </a:r>
            <a:r>
              <a:rPr lang="ru-RU" dirty="0" smtClean="0">
                <a:solidFill>
                  <a:srgbClr val="FF0000"/>
                </a:solidFill>
              </a:rPr>
              <a:t>второй лидер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Мыслитель – </a:t>
            </a:r>
            <a:r>
              <a:rPr lang="ru-RU" dirty="0" smtClean="0"/>
              <a:t>Генератор </a:t>
            </a:r>
            <a:r>
              <a:rPr lang="ru-RU" dirty="0" smtClean="0">
                <a:solidFill>
                  <a:srgbClr val="FF0000"/>
                </a:solidFill>
              </a:rPr>
              <a:t>новых гениальных идей </a:t>
            </a:r>
            <a:r>
              <a:rPr lang="ru-RU" dirty="0" smtClean="0">
                <a:solidFill>
                  <a:srgbClr val="FF0000"/>
                </a:solidFill>
              </a:rPr>
              <a:t>идей</a:t>
            </a:r>
          </a:p>
          <a:p>
            <a:r>
              <a:rPr lang="ru-RU" dirty="0" smtClean="0"/>
              <a:t>Разведчик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rgbClr val="FF0000"/>
                </a:solidFill>
              </a:rPr>
              <a:t>снабженец устанавливает контакты, </a:t>
            </a:r>
            <a:r>
              <a:rPr lang="ru-RU" dirty="0" err="1" smtClean="0">
                <a:solidFill>
                  <a:srgbClr val="FF0000"/>
                </a:solidFill>
              </a:rPr>
              <a:t>добывае</a:t>
            </a:r>
            <a:r>
              <a:rPr lang="ru-RU" dirty="0" smtClean="0">
                <a:solidFill>
                  <a:srgbClr val="FF0000"/>
                </a:solidFill>
              </a:rPr>
              <a:t> новые идеи из вне и приносит их в команду.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Оценщик </a:t>
            </a:r>
            <a:r>
              <a:rPr lang="ru-RU" dirty="0" smtClean="0"/>
              <a:t>– Наблюдатель, </a:t>
            </a:r>
            <a:r>
              <a:rPr lang="ru-RU" dirty="0" smtClean="0">
                <a:solidFill>
                  <a:srgbClr val="FF0000"/>
                </a:solidFill>
              </a:rPr>
              <a:t>анализирует и осмысливает креативные идеи, останавливает команду, если идут не туда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Коллективист – </a:t>
            </a:r>
            <a:r>
              <a:rPr lang="ru-RU" dirty="0" smtClean="0">
                <a:solidFill>
                  <a:srgbClr val="FF0000"/>
                </a:solidFill>
              </a:rPr>
              <a:t>душа компании, повышает моральный климат в коллективе, устраняет конфликты.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Доводчик –</a:t>
            </a:r>
            <a:r>
              <a:rPr lang="ru-RU" dirty="0" smtClean="0">
                <a:solidFill>
                  <a:srgbClr val="FF0000"/>
                </a:solidFill>
              </a:rPr>
              <a:t>Человек расставляющий точки над «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ru-RU" dirty="0" smtClean="0">
                <a:solidFill>
                  <a:srgbClr val="FF0000"/>
                </a:solidFill>
              </a:rPr>
              <a:t>», доводит работу до конца, всегда проверяет все ли сделано до конца.</a:t>
            </a:r>
            <a:endParaRPr lang="ru-RU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Типы ролей в команде по </a:t>
            </a:r>
            <a:r>
              <a:rPr lang="ru-RU" dirty="0" err="1" smtClean="0"/>
              <a:t>белбину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0107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276490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Дисциплинированность</a:t>
            </a:r>
          </a:p>
          <a:p>
            <a:r>
              <a:rPr lang="ru-RU" dirty="0" smtClean="0"/>
              <a:t>Стиль - </a:t>
            </a:r>
            <a:r>
              <a:rPr lang="ru-RU" i="1" dirty="0"/>
              <a:t>организация</a:t>
            </a:r>
            <a:r>
              <a:rPr lang="ru-RU" dirty="0"/>
              <a:t> </a:t>
            </a:r>
            <a:r>
              <a:rPr lang="ru-RU" i="1" dirty="0" smtClean="0"/>
              <a:t>работ</a:t>
            </a:r>
          </a:p>
          <a:p>
            <a:r>
              <a:rPr lang="ru-RU" dirty="0" smtClean="0"/>
              <a:t>Внутренняя стабильность </a:t>
            </a:r>
            <a:r>
              <a:rPr lang="ru-RU" dirty="0"/>
              <a:t>и </a:t>
            </a:r>
            <a:r>
              <a:rPr lang="ru-RU" dirty="0" smtClean="0"/>
              <a:t>низкий уровень беспокойства</a:t>
            </a:r>
          </a:p>
          <a:p>
            <a:r>
              <a:rPr lang="ru-RU" dirty="0" smtClean="0"/>
              <a:t>Очень любят планы</a:t>
            </a:r>
          </a:p>
          <a:p>
            <a:r>
              <a:rPr lang="ru-RU" dirty="0" smtClean="0"/>
              <a:t>Быстрый карьерный рост в хорошо структурированных компаниях</a:t>
            </a:r>
          </a:p>
          <a:p>
            <a:r>
              <a:rPr lang="ru-RU" dirty="0" smtClean="0"/>
              <a:t>Несмотря ни на что, делают работу, которую необходимо делать</a:t>
            </a:r>
          </a:p>
          <a:p>
            <a:pPr marL="68580" indent="0">
              <a:buNone/>
            </a:pPr>
            <a:endParaRPr lang="ru-RU" dirty="0"/>
          </a:p>
          <a:p>
            <a:pPr marL="68580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Исполнитель </a:t>
            </a:r>
            <a:r>
              <a:rPr lang="ru-RU" dirty="0"/>
              <a:t>(</a:t>
            </a:r>
            <a:r>
              <a:rPr lang="ru-RU" dirty="0" err="1"/>
              <a:t>Implementer</a:t>
            </a:r>
            <a:r>
              <a:rPr lang="ru-RU" dirty="0"/>
              <a:t>)</a:t>
            </a:r>
            <a:br>
              <a:rPr lang="ru-RU" dirty="0"/>
            </a:br>
            <a:endParaRPr lang="ru-RU" dirty="0"/>
          </a:p>
        </p:txBody>
      </p:sp>
      <p:pic>
        <p:nvPicPr>
          <p:cNvPr id="2052" name="Picture 4" descr="http://cs315623.vk.me/v315623120/125b/G4Op-GxSEv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84947"/>
            <a:ext cx="3048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07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Поддерживающий </a:t>
            </a:r>
            <a:r>
              <a:rPr lang="ru-RU" dirty="0"/>
              <a:t>тип лидера </a:t>
            </a:r>
            <a:r>
              <a:rPr lang="ru-RU" dirty="0" smtClean="0"/>
              <a:t>команды</a:t>
            </a:r>
          </a:p>
          <a:p>
            <a:r>
              <a:rPr lang="ru-RU" dirty="0" smtClean="0"/>
              <a:t>Стиль - </a:t>
            </a:r>
            <a:r>
              <a:rPr lang="ru-RU" i="1" dirty="0"/>
              <a:t>радушно принимать</a:t>
            </a:r>
            <a:r>
              <a:rPr lang="ru-RU" dirty="0"/>
              <a:t> </a:t>
            </a:r>
            <a:r>
              <a:rPr lang="ru-RU" i="1" dirty="0"/>
              <a:t>вносимые вклады в деятельность команды и оценивать </a:t>
            </a:r>
            <a:r>
              <a:rPr lang="ru-RU" i="1" dirty="0" smtClean="0"/>
              <a:t>соответственно целям команды</a:t>
            </a:r>
          </a:p>
          <a:p>
            <a:r>
              <a:rPr lang="ru-RU" dirty="0" smtClean="0"/>
              <a:t>Зрелый</a:t>
            </a:r>
            <a:r>
              <a:rPr lang="ru-RU" dirty="0"/>
              <a:t>, уверенный, </a:t>
            </a:r>
            <a:r>
              <a:rPr lang="ru-RU" dirty="0" err="1" smtClean="0"/>
              <a:t>самодисциплинированный</a:t>
            </a:r>
            <a:endParaRPr lang="ru-RU" dirty="0" smtClean="0"/>
          </a:p>
          <a:p>
            <a:r>
              <a:rPr lang="ru-RU" dirty="0" smtClean="0"/>
              <a:t>Не обязательно очень умный, но грамотно </a:t>
            </a:r>
            <a:r>
              <a:rPr lang="ru-RU" dirty="0" err="1" smtClean="0"/>
              <a:t>руковдовит</a:t>
            </a:r>
            <a:endParaRPr lang="ru-RU" dirty="0" smtClean="0"/>
          </a:p>
          <a:p>
            <a:r>
              <a:rPr lang="ru-RU" dirty="0" smtClean="0"/>
              <a:t>Четко формулирует цели</a:t>
            </a:r>
          </a:p>
          <a:p>
            <a:r>
              <a:rPr lang="ru-RU" dirty="0"/>
              <a:t>Председатель — это хороший лидер для сбалансированной по своему составу команды, перед которой стоят сложные и многогранные проблемы, требующие </a:t>
            </a:r>
            <a:r>
              <a:rPr lang="ru-RU" dirty="0" smtClean="0"/>
              <a:t>эффективного распределения </a:t>
            </a:r>
            <a:r>
              <a:rPr lang="ru-RU" dirty="0"/>
              <a:t>ролей внутри </a:t>
            </a:r>
            <a:r>
              <a:rPr lang="ru-RU" dirty="0" smtClean="0"/>
              <a:t>команды</a:t>
            </a:r>
            <a:endParaRPr lang="ru-RU" dirty="0"/>
          </a:p>
          <a:p>
            <a:endParaRPr lang="ru-RU" dirty="0" smtClean="0"/>
          </a:p>
          <a:p>
            <a:endParaRPr lang="ru-RU" i="1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Председатель </a:t>
            </a:r>
            <a:r>
              <a:rPr lang="ru-RU" dirty="0"/>
              <a:t>(Координатор, </a:t>
            </a:r>
            <a:r>
              <a:rPr lang="ru-RU" dirty="0" err="1"/>
              <a:t>Coordinator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3074" name="Picture 2" descr="http://www.vinil-auto.ru/UserFiles/Catalog/ProductImg/kot/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869160"/>
            <a:ext cx="2209428" cy="1472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350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Выводит команду из состояния бездействия или самодовольства</a:t>
            </a:r>
          </a:p>
          <a:p>
            <a:r>
              <a:rPr lang="ru-RU" dirty="0" smtClean="0"/>
              <a:t>Стиль руководства - </a:t>
            </a:r>
            <a:r>
              <a:rPr lang="ru-RU" i="1" dirty="0"/>
              <a:t>оспаривать, мотивировать, </a:t>
            </a:r>
            <a:r>
              <a:rPr lang="ru-RU" i="1" dirty="0" smtClean="0"/>
              <a:t>достигать</a:t>
            </a:r>
          </a:p>
          <a:p>
            <a:r>
              <a:rPr lang="ru-RU" dirty="0" smtClean="0"/>
              <a:t>Их энергия направлена на преодоление трудностей</a:t>
            </a:r>
          </a:p>
          <a:p>
            <a:r>
              <a:rPr lang="ru-RU" dirty="0" smtClean="0"/>
              <a:t>Характеризуются высокой </a:t>
            </a:r>
            <a:r>
              <a:rPr lang="ru-RU" dirty="0"/>
              <a:t>самооценкой, склонностью к фрустрации, общительностью и подозрительным отношением к </a:t>
            </a:r>
            <a:r>
              <a:rPr lang="ru-RU" dirty="0" smtClean="0"/>
              <a:t>людям</a:t>
            </a:r>
          </a:p>
          <a:p>
            <a:r>
              <a:rPr lang="ru-RU" dirty="0" smtClean="0"/>
              <a:t>Экстраверты</a:t>
            </a:r>
          </a:p>
          <a:p>
            <a:r>
              <a:rPr lang="ru-RU" dirty="0" smtClean="0"/>
              <a:t>Мотивированы внешней средой</a:t>
            </a:r>
          </a:p>
          <a:p>
            <a:r>
              <a:rPr lang="ru-RU" dirty="0"/>
              <a:t>Как лидеры </a:t>
            </a:r>
            <a:r>
              <a:rPr lang="ru-RU" dirty="0" smtClean="0"/>
              <a:t>хороши </a:t>
            </a:r>
            <a:r>
              <a:rPr lang="ru-RU" dirty="0"/>
              <a:t>для уже сработанной команды, которая в своей работе столкнулась со сложным, внешним, либо внутренним </a:t>
            </a:r>
            <a:r>
              <a:rPr lang="ru-RU" dirty="0" smtClean="0"/>
              <a:t>препятствием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Формирователь </a:t>
            </a:r>
            <a:r>
              <a:rPr lang="ru-RU" dirty="0" smtClean="0"/>
              <a:t>(</a:t>
            </a:r>
            <a:r>
              <a:rPr lang="ru-RU" dirty="0" err="1" smtClean="0"/>
              <a:t>Новигатор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47204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Интровертивный тип генератора </a:t>
            </a:r>
            <a:r>
              <a:rPr lang="ru-RU" dirty="0" smtClean="0"/>
              <a:t>идей</a:t>
            </a:r>
          </a:p>
          <a:p>
            <a:r>
              <a:rPr lang="ru-RU" dirty="0"/>
              <a:t>Стиль -  </a:t>
            </a:r>
            <a:r>
              <a:rPr lang="ru-RU" i="1" dirty="0"/>
              <a:t>привносить инновационные идеи в работу </a:t>
            </a:r>
            <a:r>
              <a:rPr lang="ru-RU" i="1" dirty="0" smtClean="0"/>
              <a:t>команды</a:t>
            </a:r>
            <a:endParaRPr lang="ru-RU" dirty="0" smtClean="0"/>
          </a:p>
          <a:p>
            <a:r>
              <a:rPr lang="ru-RU" dirty="0" smtClean="0"/>
              <a:t>Изобретателен в решении нестандартных задач</a:t>
            </a:r>
          </a:p>
          <a:p>
            <a:r>
              <a:rPr lang="ru-RU" dirty="0" smtClean="0"/>
              <a:t>Работает в одиночку</a:t>
            </a:r>
          </a:p>
          <a:p>
            <a:r>
              <a:rPr lang="ru-RU" dirty="0" smtClean="0"/>
              <a:t>Высокий уровень интеллекта и креативности</a:t>
            </a:r>
          </a:p>
          <a:p>
            <a:r>
              <a:rPr lang="ru-RU" dirty="0"/>
              <a:t>Мыслители чаще встречаются </a:t>
            </a:r>
            <a:r>
              <a:rPr lang="ru-RU" dirty="0" smtClean="0"/>
              <a:t>в новых</a:t>
            </a:r>
            <a:r>
              <a:rPr lang="ru-RU" dirty="0"/>
              <a:t>, только формирующихся компаниях, поскольку по </a:t>
            </a:r>
            <a:r>
              <a:rPr lang="ru-RU" dirty="0" smtClean="0"/>
              <a:t>складу своему </a:t>
            </a:r>
            <a:r>
              <a:rPr lang="ru-RU" dirty="0"/>
              <a:t>они скорее предприниматели, чем </a:t>
            </a:r>
            <a:r>
              <a:rPr lang="ru-RU" dirty="0" smtClean="0"/>
              <a:t>менеджеры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Мыслитель </a:t>
            </a:r>
            <a:r>
              <a:rPr lang="ru-RU" dirty="0" smtClean="0"/>
              <a:t>(генератор идей)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72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Субъекты </a:t>
            </a:r>
            <a:r>
              <a:rPr lang="ru-RU" sz="3200" b="1" dirty="0"/>
              <a:t>управления </a:t>
            </a:r>
            <a:r>
              <a:rPr lang="ru-RU" sz="3200" b="1" dirty="0" smtClean="0"/>
              <a:t>проектами: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/>
              <a:t> </a:t>
            </a:r>
            <a:r>
              <a:rPr lang="ru-RU" sz="2400" b="1" i="1" dirty="0" smtClean="0"/>
              <a:t>управленческий </a:t>
            </a:r>
            <a:r>
              <a:rPr lang="ru-RU" sz="2400" b="1" i="1" dirty="0"/>
              <a:t>аппарат заказчика проекта</a:t>
            </a:r>
            <a:r>
              <a:rPr lang="ru-RU" sz="2400" dirty="0"/>
              <a:t> (инвестор, заказчик и др.);</a:t>
            </a:r>
          </a:p>
          <a:p>
            <a:pPr lvl="0"/>
            <a:r>
              <a:rPr lang="ru-RU" sz="2400" b="1" i="1" dirty="0"/>
              <a:t>управленческий аппарат исполнителя проекта</a:t>
            </a:r>
            <a:r>
              <a:rPr lang="ru-RU" sz="2400" dirty="0"/>
              <a:t> (генеральный подрядчик, системный интегратор, подрядчик, субподрядчик, поставщик и др.);</a:t>
            </a:r>
          </a:p>
          <a:p>
            <a:pPr lvl="0"/>
            <a:r>
              <a:rPr lang="ru-RU" sz="2400" b="1" i="1" dirty="0"/>
              <a:t>команды проектов</a:t>
            </a:r>
            <a:r>
              <a:rPr lang="ru-RU" sz="2400" dirty="0"/>
              <a:t> – специализированные рабочие структуры, создаваемые на время выполнения проектов и включающие управленческий и технический персонал, выделяемый заказчиком и исполнителями для выполнения проектов.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5367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Экстравертивный тип генератора </a:t>
            </a:r>
            <a:r>
              <a:rPr lang="ru-RU" dirty="0" smtClean="0"/>
              <a:t>идей</a:t>
            </a:r>
          </a:p>
          <a:p>
            <a:r>
              <a:rPr lang="ru-RU" dirty="0" smtClean="0"/>
              <a:t>Стиль </a:t>
            </a:r>
            <a:r>
              <a:rPr lang="ru-RU" i="1" dirty="0" smtClean="0"/>
              <a:t>— </a:t>
            </a:r>
            <a:r>
              <a:rPr lang="ru-RU" i="1" dirty="0"/>
              <a:t>создать сеть и </a:t>
            </a:r>
            <a:r>
              <a:rPr lang="ru-RU" i="1" dirty="0" smtClean="0"/>
              <a:t>собирать</a:t>
            </a:r>
            <a:r>
              <a:rPr lang="ru-RU" dirty="0"/>
              <a:t> </a:t>
            </a:r>
            <a:r>
              <a:rPr lang="ru-RU" i="1" dirty="0" smtClean="0"/>
              <a:t>полезные </a:t>
            </a:r>
            <a:r>
              <a:rPr lang="ru-RU" i="1" dirty="0"/>
              <a:t>ресурсы для </a:t>
            </a:r>
            <a:r>
              <a:rPr lang="ru-RU" i="1" dirty="0" smtClean="0"/>
              <a:t>команды</a:t>
            </a:r>
            <a:endParaRPr lang="ru-RU" dirty="0" smtClean="0"/>
          </a:p>
          <a:p>
            <a:r>
              <a:rPr lang="ru-RU" dirty="0" smtClean="0"/>
              <a:t>Ориентир - предложение новых идей</a:t>
            </a:r>
          </a:p>
          <a:p>
            <a:r>
              <a:rPr lang="ru-RU" dirty="0" smtClean="0"/>
              <a:t>Идеи не свои, а доработанные «найденные»</a:t>
            </a:r>
          </a:p>
          <a:p>
            <a:r>
              <a:rPr lang="ru-RU" dirty="0"/>
              <a:t>О</a:t>
            </a:r>
            <a:r>
              <a:rPr lang="ru-RU" dirty="0" smtClean="0"/>
              <a:t>бщительны, любознательны </a:t>
            </a:r>
            <a:r>
              <a:rPr lang="ru-RU" dirty="0"/>
              <a:t>и социально </a:t>
            </a:r>
            <a:r>
              <a:rPr lang="ru-RU" dirty="0" smtClean="0"/>
              <a:t>ориентированы</a:t>
            </a:r>
          </a:p>
          <a:p>
            <a:r>
              <a:rPr lang="ru-RU" dirty="0" smtClean="0"/>
              <a:t>Умело используют ресурсы</a:t>
            </a:r>
          </a:p>
          <a:p>
            <a:r>
              <a:rPr lang="ru-RU" dirty="0"/>
              <a:t>Мыслитель и Разведчик могут успешно </a:t>
            </a:r>
            <a:r>
              <a:rPr lang="ru-RU" dirty="0" smtClean="0"/>
              <a:t>сосуществовать вместе</a:t>
            </a:r>
            <a:r>
              <a:rPr lang="ru-RU" dirty="0"/>
              <a:t>, не покушаясь на территорию друг друга и внося каждый </a:t>
            </a:r>
            <a:r>
              <a:rPr lang="ru-RU" dirty="0" smtClean="0"/>
              <a:t>свой вклад </a:t>
            </a:r>
            <a:r>
              <a:rPr lang="ru-RU" dirty="0"/>
              <a:t>в предложение новых </a:t>
            </a:r>
            <a:r>
              <a:rPr lang="ru-RU" dirty="0" smtClean="0"/>
              <a:t>идей</a:t>
            </a: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Разведчик </a:t>
            </a:r>
            <a:r>
              <a:rPr lang="ru-RU" dirty="0" smtClean="0"/>
              <a:t>(</a:t>
            </a:r>
            <a:r>
              <a:rPr lang="ru-RU" dirty="0" err="1" smtClean="0"/>
              <a:t>снабжнец</a:t>
            </a:r>
            <a:r>
              <a:rPr lang="ru-RU" dirty="0" smtClean="0"/>
              <a:t> - </a:t>
            </a:r>
            <a:r>
              <a:rPr lang="ru-RU" sz="1600" dirty="0"/>
              <a:t>Исследователь ресурсов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2426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Рассудителен, проницателен, обладает стратегическим мышлением.</a:t>
            </a:r>
          </a:p>
          <a:p>
            <a:r>
              <a:rPr lang="ru-RU" dirty="0" smtClean="0"/>
              <a:t>Аналитик способный к конструктивной критике</a:t>
            </a:r>
          </a:p>
          <a:p>
            <a:r>
              <a:rPr lang="ru-RU" dirty="0" smtClean="0"/>
              <a:t>Защищает команду от принятия импульсивных решений</a:t>
            </a:r>
          </a:p>
          <a:p>
            <a:r>
              <a:rPr lang="ru-RU" dirty="0" smtClean="0"/>
              <a:t>Высокий интеллектуальный, но низкий креативный уровни</a:t>
            </a:r>
          </a:p>
          <a:p>
            <a:r>
              <a:rPr lang="ru-RU" dirty="0" smtClean="0"/>
              <a:t>Проявляют себя при принятии серьезных решений </a:t>
            </a:r>
          </a:p>
          <a:p>
            <a:r>
              <a:rPr lang="ru-RU" dirty="0"/>
              <a:t>Н</a:t>
            </a:r>
            <a:r>
              <a:rPr lang="ru-RU" dirty="0" smtClean="0"/>
              <a:t>ередко </a:t>
            </a:r>
            <a:r>
              <a:rPr lang="ru-RU" dirty="0"/>
              <a:t>занимают высокие стратегические посты в организациях</a:t>
            </a: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b="1" dirty="0" smtClean="0"/>
              <a:t>Оценщик </a:t>
            </a:r>
            <a:r>
              <a:rPr lang="ru-RU" dirty="0" smtClean="0"/>
              <a:t>(наблюдатель)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83277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Мягкий, восприимчивый и дипломатичный</a:t>
            </a:r>
          </a:p>
          <a:p>
            <a:r>
              <a:rPr lang="ru-RU" dirty="0" smtClean="0"/>
              <a:t>Стиль – </a:t>
            </a:r>
            <a:r>
              <a:rPr lang="ru-RU" i="1" dirty="0" smtClean="0"/>
              <a:t>предотвращение конфликтов в команде</a:t>
            </a:r>
          </a:p>
          <a:p>
            <a:pPr marL="68580" indent="0">
              <a:buNone/>
            </a:pPr>
            <a:endParaRPr lang="ru-RU" dirty="0" smtClean="0"/>
          </a:p>
          <a:p>
            <a:r>
              <a:rPr lang="ru-RU" dirty="0" smtClean="0"/>
              <a:t>Часто нерешителен в кризисной ситуации</a:t>
            </a:r>
          </a:p>
          <a:p>
            <a:r>
              <a:rPr lang="ru-RU" dirty="0"/>
              <a:t>Представители этого типа нередко встречаются среди </a:t>
            </a:r>
            <a:r>
              <a:rPr lang="ru-RU" dirty="0" smtClean="0"/>
              <a:t>высшего руководства организаций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Коллективист </a:t>
            </a:r>
            <a:r>
              <a:rPr lang="ru-RU" dirty="0" smtClean="0"/>
              <a:t>(</a:t>
            </a:r>
            <a:r>
              <a:rPr lang="ru-RU" dirty="0" err="1" smtClean="0"/>
              <a:t>Team</a:t>
            </a:r>
            <a:r>
              <a:rPr lang="ru-RU" dirty="0" smtClean="0"/>
              <a:t> </a:t>
            </a:r>
            <a:r>
              <a:rPr lang="ru-RU" dirty="0" err="1" smtClean="0"/>
              <a:t>Worker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23344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Старательный  и добросовестный</a:t>
            </a:r>
          </a:p>
          <a:p>
            <a:r>
              <a:rPr lang="ru-RU" dirty="0" smtClean="0"/>
              <a:t>Контролирует сроки выполнения поручений</a:t>
            </a:r>
          </a:p>
          <a:p>
            <a:r>
              <a:rPr lang="ru-RU" dirty="0" smtClean="0"/>
              <a:t>Обладает редкой способностью  доводить дело до конца</a:t>
            </a:r>
          </a:p>
          <a:p>
            <a:r>
              <a:rPr lang="ru-RU" dirty="0" err="1" smtClean="0"/>
              <a:t>Перфекционисты</a:t>
            </a:r>
            <a:endParaRPr lang="ru-RU" dirty="0"/>
          </a:p>
          <a:p>
            <a:r>
              <a:rPr lang="ru-RU" dirty="0" smtClean="0"/>
              <a:t>Внимательны к деталям</a:t>
            </a:r>
          </a:p>
          <a:p>
            <a:r>
              <a:rPr lang="ru-RU" dirty="0" smtClean="0"/>
              <a:t>Минус - недостаточная гибкость: доведение до конца уже неактуальной задачи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Доводчик </a:t>
            </a:r>
            <a:r>
              <a:rPr lang="ru-RU" dirty="0" smtClean="0"/>
              <a:t>(</a:t>
            </a:r>
            <a:r>
              <a:rPr lang="ru-RU" sz="1400" dirty="0" smtClean="0"/>
              <a:t>человек расставляющий точки над (</a:t>
            </a:r>
            <a:r>
              <a:rPr lang="en-US" sz="1400" dirty="0" err="1"/>
              <a:t>i</a:t>
            </a:r>
            <a:r>
              <a:rPr lang="ru-RU" sz="1400" dirty="0" smtClean="0"/>
              <a:t>)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04872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>
                <a:latin typeface="Calibri" panose="020F0502020204030204" pitchFamily="34" charset="0"/>
              </a:rPr>
              <a:t>Личностные </a:t>
            </a:r>
            <a:r>
              <a:rPr lang="ru-RU" dirty="0">
                <a:latin typeface="Calibri" panose="020F0502020204030204" pitchFamily="34" charset="0"/>
              </a:rPr>
              <a:t>психологические барьеры (стереотипы, </a:t>
            </a:r>
            <a:r>
              <a:rPr lang="ru-RU" dirty="0" smtClean="0">
                <a:latin typeface="Calibri" panose="020F0502020204030204" pitchFamily="34" charset="0"/>
              </a:rPr>
              <a:t>установки и предрассудки), препятствующие </a:t>
            </a:r>
            <a:r>
              <a:rPr lang="ru-RU" dirty="0">
                <a:latin typeface="Calibri" panose="020F0502020204030204" pitchFamily="34" charset="0"/>
              </a:rPr>
              <a:t>возникновению или развитию неформальных отношений внутри команды и гармонии межличностных отношений между ее членами</a:t>
            </a:r>
            <a:r>
              <a:rPr lang="ru-RU" dirty="0" smtClean="0">
                <a:latin typeface="Calibri" panose="020F0502020204030204" pitchFamily="34" charset="0"/>
              </a:rPr>
              <a:t>;</a:t>
            </a:r>
          </a:p>
          <a:p>
            <a:endParaRPr lang="ru-RU" dirty="0" smtClean="0">
              <a:latin typeface="Calibri" panose="020F0502020204030204" pitchFamily="34" charset="0"/>
            </a:endParaRPr>
          </a:p>
          <a:p>
            <a:r>
              <a:rPr lang="ru-RU" dirty="0" smtClean="0">
                <a:latin typeface="Calibri" panose="020F0502020204030204" pitchFamily="34" charset="0"/>
              </a:rPr>
              <a:t>Неудовлетворенность </a:t>
            </a:r>
            <a:r>
              <a:rPr lang="ru-RU" dirty="0">
                <a:latin typeface="Calibri" panose="020F0502020204030204" pitchFamily="34" charset="0"/>
              </a:rPr>
              <a:t>персонала своим командным статусом, степенью самореализации, оценкой коллегами своего вклада в общее дело и своей перспективой в командном существовании;</a:t>
            </a:r>
          </a:p>
          <a:p>
            <a:pPr lvl="0"/>
            <a:endParaRPr lang="ru-RU" dirty="0" smtClean="0">
              <a:latin typeface="Calibri" panose="020F0502020204030204" pitchFamily="34" charset="0"/>
            </a:endParaRPr>
          </a:p>
          <a:p>
            <a:pPr lvl="0"/>
            <a:r>
              <a:rPr lang="ru-RU" dirty="0">
                <a:latin typeface="Calibri" panose="020F0502020204030204" pitchFamily="34" charset="0"/>
              </a:rPr>
              <a:t>Недооценка значимости командного бытия и игнорирование </a:t>
            </a:r>
            <a:r>
              <a:rPr lang="ru-RU" dirty="0" err="1">
                <a:latin typeface="Calibri" panose="020F0502020204030204" pitchFamily="34" charset="0"/>
              </a:rPr>
              <a:t>командообразовательных</a:t>
            </a:r>
            <a:r>
              <a:rPr lang="ru-RU" dirty="0">
                <a:latin typeface="Calibri" panose="020F0502020204030204" pitchFamily="34" charset="0"/>
              </a:rPr>
              <a:t> процессов в совместной </a:t>
            </a:r>
            <a:r>
              <a:rPr lang="ru-RU" dirty="0" smtClean="0">
                <a:latin typeface="Calibri" panose="020F0502020204030204" pitchFamily="34" charset="0"/>
              </a:rPr>
              <a:t>деятельности.</a:t>
            </a:r>
            <a:endParaRPr lang="ru-RU" dirty="0">
              <a:latin typeface="Calibri" panose="020F0502020204030204" pitchFamily="34" charset="0"/>
            </a:endParaRPr>
          </a:p>
          <a:p>
            <a:endParaRPr lang="ru-RU" dirty="0"/>
          </a:p>
          <a:p>
            <a:pPr lvl="0"/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Проблемы командной работы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3222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 marL="45720" indent="0"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45720" indent="0" algn="ctr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lvl="0"/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Команда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125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заказчик;</a:t>
            </a:r>
          </a:p>
          <a:p>
            <a:pPr lvl="0"/>
            <a:r>
              <a:rPr lang="ru-RU" dirty="0"/>
              <a:t>инвестор;</a:t>
            </a:r>
          </a:p>
          <a:p>
            <a:pPr lvl="0"/>
            <a:r>
              <a:rPr lang="ru-RU" dirty="0"/>
              <a:t>функциональный заказчик </a:t>
            </a:r>
            <a:r>
              <a:rPr lang="ru-RU" dirty="0" smtClean="0"/>
              <a:t>(снабженец, хозяин ресурсов);</a:t>
            </a:r>
            <a:endParaRPr lang="ru-RU" dirty="0"/>
          </a:p>
          <a:p>
            <a:pPr lvl="0"/>
            <a:r>
              <a:rPr lang="ru-RU" dirty="0"/>
              <a:t>команда проекта – специалисты или исполнители;</a:t>
            </a:r>
          </a:p>
          <a:p>
            <a:pPr lvl="0"/>
            <a:r>
              <a:rPr lang="ru-RU" dirty="0"/>
              <a:t>руководитель проекта (РП или проектный менеджер);</a:t>
            </a:r>
          </a:p>
          <a:p>
            <a:pPr lvl="0"/>
            <a:r>
              <a:rPr lang="ru-RU" dirty="0"/>
              <a:t>куратор проекта.</a:t>
            </a:r>
          </a:p>
          <a:p>
            <a:pPr marL="6858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Субъекты </a:t>
            </a:r>
            <a:r>
              <a:rPr lang="ru-RU" b="1" dirty="0" smtClean="0"/>
              <a:t>управления</a:t>
            </a:r>
            <a:r>
              <a:rPr lang="en-US" b="1" dirty="0" smtClean="0"/>
              <a:t> </a:t>
            </a:r>
            <a:r>
              <a:rPr lang="ru-RU" b="1" dirty="0" smtClean="0"/>
              <a:t>проектами</a:t>
            </a:r>
            <a:endParaRPr lang="ru-RU" dirty="0"/>
          </a:p>
        </p:txBody>
      </p:sp>
      <p:pic>
        <p:nvPicPr>
          <p:cNvPr id="1028" name="Picture 4" descr="http://blog.epsenfuller.com/wp-content/uploads/2012/08/nonverbalcommunication12-300x2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246224"/>
            <a:ext cx="2592288" cy="1996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6" descr="data:image/jpeg;base64,/9j/4AAQSkZJRgABAQAAAQABAAD/2wCEAAkGBxQTEhQUEhQUFRQXGBUVFhcXFxQVFBcUFRYXHBgYGBcYHCggGBwlHBUUIjEiJSkrLi4uGB8zODMsNygtLisBCgoKDg0OFBAQFCwcHBwsLCwsLCwsLCwsLCwsKywsLCwsLCwsLCw3LCwsLCw3LCwsLCsrLCwrLCssLCsrKysrK//AABEIAP0AxwMBIgACEQEDEQH/xAAcAAABBQEBAQAAAAAAAAAAAAAEAgMFBgcAAQj/xAA6EAABAwIEAwYDCAICAgMAAAABAAIRAyEEEjFBBVFhBhMicYGRMqGxBxRCUsHR4fBy8SNiU7IVM0P/xAAXAQEBAQEAAAAAAAAAAAAAAAAAAQID/8QAHBEBAQEAAwEBAQAAAAAAAAAAAAERAiExEkFx/9oADAMBAAIRAxEAPwDZikEJRKQVplxSVxXhQeLly9QJJXhK9Kar1WtBc4wBqSgcBXEqtYrtcxvwsLupMT8kKztwyfFSIHRwP6Iz9RbSkFCcL4rTxDc1MzGoNiPRGFGjTk2U64JBCKaKSQnCEgqBC4rikkoOJSHFc4pBcgW0p2m5DZkoPUBpqSmXVYTTaqbrvUUaKktP93XKKdWgH+7rkFsXLyV4Cto5eQvVxRHgC4ryV0opJVF7X8YzO7tpsPmrlxKtkpPdyaVhHGe01PvXua0vMm8wLclNZ5JrE1yPi/ZRdXFtBhziD6+ir1bjr6zrM8W1rAf3dIfxKvSM1Gte2YI/kJrnOK/9n8e6jUFRhkAw5vNp1stWo1Q9oc24cAR5FYPg+01DuyQC10eIQZ91efsx7W9/moPEXmkZkR+Wee6jfFoBCQQnkhwWmjLgm3J1yacgacU2SlkJDkCHFIJSyEgqDwleSuXQorwuSHuS4TTwgZrGx/u65e1G2K5RVtzLgUwKiWHrSHgVxKba9dmVCykyuJSC5QNY/DNq0303Tle1zTFjDhFl889sOC0sFXNHMXkXJ0sbtt5EL6KJVO+03gFKvhKlQ0watMAhzQO8yg3E8koxA8Z7qIpiYEE8tklvEXVyMzGhu5aIRNeixzGB4g5W5eZGnqTCDbwmo0SCRM+GYJHVqynQ+nhWlrmsOt/NH9jfAWuaSwtdmi9yNNdfpZV/AY00XeXNGt4n/wAgcLZkRtmB7c04ArCDzGnsdEee1FI/CCfYLH6fjLb/AKTz8kdgGmk+TUJbIhrrwZ1nkB+i0za0zE9oHD4aY9T/AAgHdqyD4mty7gEz7qv4/i7SPCbKF4jWhsTdGfqtJwHHaVYw0+I7H9CpKFjGBxhpFpBgzM9Qtf4Riu+osqfmaCfPf5qa6S6ecE2QiS1ILEaMZVwYiAxe5UApCYcEa+mmsiASqwwf7uuRmIo+E+n1XKKMzpQqIclcHKoLD0pr0O1yUqCs68zIfMlBygfle+aaaV2IPgdGsH6IMj7VcGa6s6oJa0HwAADKCT06fRV7E9mX1INOo4OFxnJIHPr7q6cSx7XOIkkC5O19L7qOxGLyscW7CZNgnTlt1mXaHCVKNTJVuSJzN0cOYUbUxAkRZHY/iBxD3h0Ek+AnYj90CcA+Jgxr6I6pzgXF8gc03d+EnS+58lOY/ibe6a0XdILj/wBf9kKD4XhXEAgANIiTr1hOYpg8LW3JOW3IkSoxZ2sWErWEXQ2PrHOTaylOH8LcGBwEHeUHjeGvLSQLk/26M7EXSxWY3/srYfs/xgfh+6nx0zBHQ3B+ayPC4AU8znx4RJ6fup77MeMRi2C8VCWmfK30Ca3Gz92vDSRJXZU1sIaaQWo0hMOKaGoTRYn5TT3IG6x8J/u65M4ip4T/AHdcoHJXApCUFpDmZOZkxKUHIHC5KaU1KcYin2FJxdUNYZuDaPNetQvGWzRd0gojE+MVDSr1KZOYNgW/Lt8oTeCrue403kFjtPI6hSPGqAqVHGPFlh3WDY+l1C4URBHQ+oWYwieG8BLMU9j/AP8APxNt4XCfDKs44e4i4bcaAaApfE8I59IVqYl7LwLFzPxDzFiFG4HtHNp9SdFqJdqBxNd7C6mQc4MW0jYqY7MYPO9zzfKAB/k6f0HzUZxzis1LCGxB3J9VYuwOKaaTmgeLOT5NDR+sqLy6i4YOSwTz+SE4jXgEx4WqUptystpCheIGWtG5cfaSreo4ybVU7R45pw7o1c5rT13+gQvZfF5Hse3VjgR6L3jmR1TINBM/56H6fNAUKRpGRcfOFl3nj6b4fixVpsqN0cAf3H1RGZUz7L+K95hjT3pm3+Lif1lXIhG48c9DVXp54hC1SqGzWTVR5SHuTT6qBvFVLf3mvULi6livVBM92uyKQFBefdStIALVwRVWkmTSKKbBTjE2QlsQPtKU9gc0g6EEHyKQ1ONQZPx3gz6GJOee7cHBj9nEzAkb9CqfiiaboOxgr6GxeEbVYWPAIPrB2I6rD+03AK7sTVp06bn3F4gepNgs52zejPBeKZXlpIg6eRVd7X4AU6ne0rNcbgaByteC7CYgua+o+nTgXAl5+UD5q1cO4HRpD/yOF8zgDfoNArjn9SMt4J2RxOLIJb3dP87xE/4t1P0Wi8F7K0cE05S97j8Rc4QfIbKSxnF6bJzPHkDdV/iPaClo1mY8zz91alvLl/ExjuJBrfhc4/laWqCx+KimakGWsc6DrN4HvCY/+WpxLyGH82UZo6BRPafiA7kCno9wj/BuvzhZ1ePFXsNhqr3eZuSRMndEijUabeI9OSDoYt4c22snzUvhcQc9x/pHRbfss4maeLyPkCoC0cpsQtjc5Y/2JwPe4qjtkeKluTQTHvC2JwRYZq1EHWqoqrTQGKaYVULVqISrVS6rkHVKDzEVbLxD1jZcg1bugkmiE6uiyoHq4QHRIOEsnqlUjRMVHkoAq2BTIwrgjg8p0uKCMywuqPDQS4gAakp7iFQMaXvIa0XJVC45x01DyaLhvTaeqM3liV4lx0uOWmSBz0lRNXiTaYMmT0vfqVA1cdUfLacNH5jp/Kp/EKuINb7uypnmCCJA8yU1yz69XHG9qwJLyA38LAfE49TsFBYvtW+q0iWsb0MJh/Yh7gDUrOOk5bD53Tp7A0GiX1Hergos+VfrcSu7xa63k+6YPGWARlLuuYj6KcxPYmkPgqPjnmaf0QuH7JsDoJLvOLeinTcsVWtii51rA8zMeqL71z2sFQjI2YgiTmj9grRV7GU3iGvh2l4H8FVrjXZ/EYYy9pLdni7fXkquwQSABoYEibHzBRuExbSAVCYKq9wygAza4zH0ABKl8NwWswF2SNLuLWiOjZJ90Gj/AGbkDEsnUh49xb/1+a1rKsY7D1CMRRLiJ7xmnnH6raajlFgeo1ROLdCPr1VG4qSqoCpdC1WoioELUeUAWJFiuSsTJB/u68Qai6vyXgroWUoKh8mUpjUlrwu75A4aK7uwm++UfxXjtLDCaroJ0aLuPp+qgov2vcb7qph6TToS945z8I+R91R8Jx2mbuJDjJNvkhu2XEnYnHuc4wwuL2k/kA8Isq2ajZJkAB7h1giyMWanm1MRi6vc4dpe98loFvC0E+QEBQHZ7Gv76SSCDv8ARXv7Nu2dDAtqh7WF7yCHmQcoA8EgTrdVjtYKQxTq+GhtKsS4tBkMf+IA8ibjzKhnS5YPEZomrJOwE+6a4xhw4AFzy4m0RCqHCsaaV2y710Viw9dxfn1IE5ZBF+amueZUbi+DPaMzahYblrrgE8iDYKu/fa7HG5J35jzC0jCue+XPgsIjLG+hHkqtx/g5ovFaiM1PRwElzNoI/E2+uya1xv5TGB46dKgIOxGitXD+KB7YIBHI3lUat4hNNpEag2IPSdkxguMPpO8UotjRMTwSg5nhc6kD+Q5R6wgmdl2QbgjY+J3uCUxwzi4qU9bpH/yhZmE72TazlS3B+GmhVpvGTKHtPhEGzgVsdRkhYvgeKZgTyHzWwcJxBfQpPOpY0n2SOnE0+kmXUwjq2iEIVaR+Jwyi6tBWKrTJCjK1FBCV2WK5GYuhYrkFvaUoOTS9Wg9mXkpsL2FBA9qe1TcLDQM1QiYPwgbE81lfHOPvrPNR5zE8tPIDYKb+2ImnWpO2ez5sN/8A2Czd/EXkZQUjNK4pjQ+zjHXcKDqkXggn5HzR2KoExaeqCblabgz10VHUHZXB17TY3UvQf3gh8AHcAB3mTzUW3G+IzBGwOyIp1mkyTefT+VCi6UscRPt8lOcM4i5pmM1wHCLlqrb8TLXSRYkjztKOwGKkNLSQ42/vss1LF1pY0Boewl1N8Zhy/wC0cwiXvgZtRHi6sO8bxKqbMWGmJIEGWi0m1wpDA8QdGQ6j4OoOyzjGIvi4LKjqZs74qbx+Jp0n+7IWk5tZhDy0PGtrlTfabA95Ra4ODTTcCHH/AMb7FpjkY9lAv7MYoDMxrHdGkh8HoQPqtxuFYJrqcwbKbpUWvEtMu1uoDDcMxmUzh6kf4nblzQNHiT6byDLSDoQQfYpT1euG49oORzQDp0WxdjXl+EpzsXNHkDZYHhX/AHksa21Rz2MHUuMBfRXB8IKFJlIXDWgTzO59TKi8YcrtQxI0Um5koOtheSrZLaFrJurhE6C8aQm6tdx1CCIxtGx/u65PYyocun9lcgMFRLD0GyonmOWkEtcnEwxyczIKt9pPAvvWEdlE1KU1GcyI8bR5ge4CwF7r6aL6nlY39qPZFtB4xNEf8dR0Pbsx5vI/6m9tioMxc4211JS8LgHvY42AJ3SqrDIiZ1R3DnjKQTCIr2Jw5YYPvsm2vU9xACYixR3ZnsnTxuelTrd3iwC6lTeB3dUAfAHz4XeaCqmqYhSHCcVFvZFcQ7KV8O/JiGmi7YOB8V48J0KlOBdm6ZOZ5c+OVgP1kIXCKzcwzjaPa0/RE1Kb8gc20QesjSyaxeH7moWAktPwk9dinKVUD4j4SIIHl9Vms1IGuatJ1MnKXt8J/wArt9nNj1Ul2Q4q6qwZpLhZzSRYjU/LRQuCqFzXUj8bQcvMif8AR9FCtxv3fElws15a8jQQ6CQfWVYmdNbOJHwxH0Q2Kw7Kg8bGPH/ZoPzKDwnG6T2jWYBG+23MBeOxDDdhceeuVGce8I4ZQoV2Vm04yODsod4DBB3002WmcO7U4erYu7t3J9hPR2izLO51wbJsVZ3EfNMalxuFNu4MhOZFiWA7TVcO6KL3NkwRZzJ6t/VX/sh2zNd4o1wG1T8LmiGujaJsVl0nJbe5QOIgFSReoDimIhxSNGMZEH+7rlHYzG5Wkm+mi8WkENqJ+nUQDDZLbVWmUiKi975A9/ZI75FSYrIbi+CZiaFSi/R4ieR2I8jCaa/qn6bkHz5xjhb6FV9OoIc0x0PUdN1GU2ZiRpqt67Z9kxjKeZkCu0eE/mH5T+h2WKY3APp1C14LXNJBBEEHeVlMR9SidpMIbCY2pQqsqUyWvpua9h5OaZCkKDjJgx/dEJxGiZ8Xrz/lUj6nZTocQwlJ1Wm17KtNrwCLtLmg2OxBWXce7NnA1XNa7NScMzCbReC087wp37FO0grYMYZx/wCTD2A3NIk5T6aeytfavh4rUHSLtBcPLceylWzWGcaYHNIPxfhBtcdeSr2IBgg6i/qrdjmFpcLGDbNGXyjUlV3Egd5Gs3PSdlPXOBxi3DLVZq3K13W366ITtOQ4sqNHhcDHvMeYOZPUPC4h12usenI+8JriWGc2k5jtA7M30F/kZVjRPBce4DKYIGgJggdDyVuwWKBFnta3cFxn21KzvD1S0ghXLAYlr2h1Jku/E0xI6tnVWxLFrAkSwxyMgj15oevXDQQ4ZTudvqhsOxtMCQSd2BwseqD43iajfE0tI1iA6JUZjx9STGYZiZmRBbO3kmsJxF7S2pTqQ9jw6J8QynUe0qLbi2uAeYJBhwAj5L12IcCC0gMNjbrrPsjcfQXZbtJ96w5qH4pDXRzyiT0mDbqn+Nf/AFgO1sfldZp9lnEnt7+m7Z1N1tJGYE/QrSOLVGvpW2GnTkseOk7iu4yrIjq1066hcmMfXgZtmmDro64/RcrqpYOXrUOHL0vXRgWTZIYZuDKz7tP2oLnd3QcQ1pEvH4jy8pRvYfjhc51GoZJ8TD5ahTRfGoikUHScnw9USNGqoftZ2UpY1k2ZXA8L41/6v5j6Ium9GUqqg+e+LcFq4eq6nUaWvbt05g7goHG0y5gnXf8AhfQHajgFPG08rvDUbOR+46Hm08li3E+GPovdTqtLXjUbEcwdx1UREdl+NvwGKp16d2gw8fmpn4h7fML6bwWKZXotq0zmp1GZmnmHBfLtfAk5oFgJHoVoX2M9svu7vuWJdFF5mi86MqHVhOzXbcj5pVlQPa9ndvLxMSJjmP3VUGKBqC58Vo85/hX37QKBnEs3aXEebSs2wNMuqUwNcwj3/YKcfEsTjaoY6XtkED5KXwuJZWpua+wdIAtER/Ker8EAZNQSdhmjX6qK4vwgNaG03bSdZ57qsbqpY3DGm9zdQDY8wj+DY7u3A7AzC8dSJY61m89TOmvkUBhwZsq361FmHFUB4IMiQ7nPP+7KJxjhSOQgGdRGvXoheB8SdSo30kgXMDeQEnDA1asuJgeJzr3n/ajDsTwyR3jJB9if0KDxjTliI/EYs23+0dxXE1DZjjl5NA0HLZBfenNcGv8AFTcCWnKBc6jpy9UaXDsJWANRoEOc2m7oRKv+IqHJDjsL6XNj7LLOxmIjE0hFjnZ8i5o9wVpb358rTaTmJ5RqsV04gsVTHd2deAOUuDhIj5rk7jRLTMOvYwdCQQfquUxoYqn2z41kaaVM+I/HGw5eu6lu0HFhSYQD43Dw9OqzTHPc4kzmJPmSV05cvxzDd4Y21+pRvCsU5j2vFnA5hpz0soxtM2OYgXN9OpnyTrHXAi1gDuLalZG08M4g2qxr27i45HcKQa5UHsLjwHGm78V27XGo9R9FeqLwVuUF0yiWOUdRrSSIiNbhGMCA6m9Rvajs+zF0S2AKoE037h3KfylG0wiqZUqsGqNyuc1zYc3M1zeosVUeJmBDWm2aTpYm0rVu33D208RUqWh5BjfMWifn9VnXaBviYwaPiT5JGP07wXjJqju8Q/aGvcST5OJ1PIlP9keGhtZ7nXylwpmLTufn9VB8N4e54cSCGSJcZ3P4QdTBV1w9RtJmX4Wthski1vmmHKveLszvAkGNRJAUG7CvJLs/hJJk3sNhzUphuK0nlwzANE9J6wqxxjiRdFOkDDZuJuUZkAcRrD/62EmXEuJ1MGwXuFo8t7JeEwPupvh2DAIc5XWh9ThbSymzQZST1nVEUMGxgyN0drfxQAZgnWdE9UrZgCLR5aTp7JFbYQARvqfX9lGETxXD1Q/PTc4AQGtBsAOY3UaysLtc3M1xE3ux5tIGwUq2oWUy8kve2wnTXbmh8JRFUd4GjO6zwSAWj8zRujcG8OxTsPVpOIFiHXmZHXe0ieoWrcIb3rWVGXDml38DymPRY66uWgMcDUGjHiPCeR5aLRfs+x7zTdRNnMmJ5OiP1UrUqdrYMODnGwkZdrWB+Y0XI7vdGuEW8ImZHmN9fkvVlpkHF8cXEk3JPlqotvlc2BEHSZ/ttUVi4AgXJv5+qBrVrSLiTr4gPfraEkYIfTO1wdydLC2t16cHEOsYkutaY/CPRJdRc4GcoaABvPpHKUQ2mAQWglp8QjNAv76dE8URwnFuY8HRzfEPKbGd1rPDsS2pSbUEXA30PX1WR12wM030N48p+SuXYbigbnpOIg+JpOgLdvWNOispPV4oNDnXda085m5tpopak0HRQNN+Ytc0E87EC5ga7WJ9FZcBhoAbEe1/ZXWrCRa5RLCF5iMKY+qrna3tJ9zY1wbLnFzGCbSBcnpp7oKl9ob82IeAdA3yAAg/RZ7xDiBpCBEkQTAJidk9i8e+pUe5z873gFwFxN/ZMYDAZi91WTYMZad5J+gVczeAx5yFpa8uqHMABAgWCOdgKlUZS0Ux1OZ/mDspLCYUM3PqdEW97REHXkjNqKwfZuk1l5cd5JAPtqm8XTZoymGAdYn0UsMREAAknpYDqkOw1Q/gPoP1db1QRBfSZcNcefhk9URg8S5+lIgc3GB7EXU1T7N1HwYDJ2zTf0lIrcPczwzMTedY6FT6gi6tcs8UTHLWByCEq8UaQdWDSHG7nHb01UjisEXAZswv8IOXzJO46KHr4ZpcG06TXa+J1h76m6qhcXgnNphznmJkDYnlJXYGtlDMgaA8GXTcuGjTyErzH4LNDGuuTcSSNbRsgsW11P8A4i2WjcTM85GiKnqfGiCC9t8xa5ux1giVdexnFmnEMpECHgls/maLAm+xNisz4dDnZXue5rRI3PlfVTWDyscx9F5zNcJB+OLHoZ97JV1tWJuQ1wAEEggxy6Rz91yr7e0NB7Q7vQ18fCTEC1rheLHbp0yhtXOXSCIgX1uAQIMT/pIY/wAIAIJJm7dImQTpuU2XZSJEuMXBk2Ovq76JivUdeWRY3kQecHrAWnMXh6+vw7kxzE/Ukfsuotc8mHkAAEgTlLYuBzNgm24jww4RYxfTTpE3TbaYzXERaPh1tm3kaBQSFBxgXJuTMQSI/oXnD8X3dRlRpILSC0cufWNEzh6rg4wBFrjcSdPQJqtipJItAI8ROt7TFj+4Ug3vs24VC19MEtIDpO1zAMzoZHormx43ssZ7EcTqsw7+RMRJtAMjqLkqcxnaLEm2cN0+FrR5bKN/caPVdawN+Wvsqn2k4fhcRQfTxBY0tc57CXBrm1CIkwbjQkaKqOxlR8mpUe47Akxrrqma1MAHmZ9rqp9b+KFU7MYgOLcrMoLv+RjwGvaDq20x6KUpcLfp3oYGwIaCXEc/JWfEmGgOtYD0sf2QdGmXNkjwjUz801MAYPhEfE57/MtCk3cPptAysbmAbmMk333OyNweGLr2BuIF9rIj7s4eLwgb87c9lNMCUsMGjMRqDHLknnMLgAP6ESa4cC0Q4jXoZuPdGcOw0tcQCSQW9BH8pKmaewLJcANGD5x/KqnEHjMeYm3zV/4bhRlJsTz8lRuIYS7j1PzWWsRTqwLgBbwmfkmG4MPcZDY0JHhdYcwnRhyPHF5DfSP3ASqRvteQrrOI2v2ea2Cyo64DgHQ7lYRCF+7VhVnKwm3wkzbob+ysuOBa5odJIsLc9Ao3HUHRLZvI9xdWcixWuLVw1/8AyU6jTIOcb+hty6pVTidPu25XtLhNyL389FODhbsgPICeU3JkeUeyjK3C6bxeAdrWIE6+v1WvpIiKuMMi4eI9QT5rk8/s6MubOWXgi5E/rqFyuxoOXXGggbAgROhjr1Xd4J0Mi0RAj69UvEYcCdPDA010/dBVRlaxwJ8tB8lULxWK2tHk76TfyRNHEP3IygEEgbD/AHMdEH3s5QbwZ84mfdO4umGOJuYHPXNf5KVUgxwnUkHRwIJ1MGBfn80nFEN1cdjfS5vP7pllOLySYIOm/wBIhO0qW7iXQXWsPhHP1WcRoHYijmwjTAvUqesEAH2CmK+HMxukdjKY+504td//ALuUzWwwuoqErsgZgJgxA8+qRVaSwAC5tBtBJgCR5ogMBBBmM3ON3HbySGsDmAkWJYCNviUXMC1Hy6CWiwEGXZiCQ7Lf/ryT9Ok+C1sF4a6BYZgS3KfqnncPAeC0iABALZiJNjNlKHCh+R0ljjTjM2xuR9CgiWAZQXMqGS4FrjfMW2c4zBAkHdF2aym0MA7zKYAFwx1/llXtbDAOFIyQJcXSQTMA6eY9lK4hgygRGUBregI/hBB4ek5zgXGxzBojTxyZM3OinMFSynMSQ243gukBs89020DNTEab+yseCpAD5pCwzQokM2BVOxuHk2vYz5hX1+hPn+qqjsOLu+W15/ZXBWK+HhvsbpjDYKXNtIB0O55qw42iCPOEnAUBLfMKGG+J8P8AECecqGx+GDTlIMG9uhkK7YjDB2ulj6yoPjGGAm9w2x81K1IhmUwGyLE2B521jyURjeHDKCNbgRIsRv1lWqphx3fpqo7EYdriJ/u1uWizKlnauPp2a12jRvETNyeZXIx2HzVCCZtPzFly0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8" descr="data:image/jpeg;base64,/9j/4AAQSkZJRgABAQAAAQABAAD/2wCEAAkGBxQTEhQUEhQUFRQXGBUVFhcXFxQVFBcUFRYXHBgYGBcYHCggGBwlHBUUIjEiJSkrLi4uGB8zODMsNygtLisBCgoKDg0OFBAQFCwcHBwsLCwsLCwsLCwsLCwsKywsLCwsLCwsLCw3LCwsLCw3LCwsLCsrLCwrLCssLCsrKysrK//AABEIAP0AxwMBIgACEQEDEQH/xAAcAAABBQEBAQAAAAAAAAAAAAAEAgMFBgcAAQj/xAA6EAABAwIEAwYDCAICAgMAAAABAAIRAyEEEjFBBVFhBhMicYGRMqGxBxRCUsHR4fBy8SNiU7IVM0P/xAAXAQEBAQEAAAAAAAAAAAAAAAAAAQID/8QAHBEBAQEAAwEBAQAAAAAAAAAAAAERAiExEkFx/9oADAMBAAIRAxEAPwDZikEJRKQVplxSVxXhQeLly9QJJXhK9Kar1WtBc4wBqSgcBXEqtYrtcxvwsLupMT8kKztwyfFSIHRwP6Iz9RbSkFCcL4rTxDc1MzGoNiPRGFGjTk2U64JBCKaKSQnCEgqBC4rikkoOJSHFc4pBcgW0p2m5DZkoPUBpqSmXVYTTaqbrvUUaKktP93XKKdWgH+7rkFsXLyV4Cto5eQvVxRHgC4ryV0opJVF7X8YzO7tpsPmrlxKtkpPdyaVhHGe01PvXua0vMm8wLclNZ5JrE1yPi/ZRdXFtBhziD6+ir1bjr6zrM8W1rAf3dIfxKvSM1Gte2YI/kJrnOK/9n8e6jUFRhkAw5vNp1stWo1Q9oc24cAR5FYPg+01DuyQC10eIQZ91efsx7W9/moPEXmkZkR+Wee6jfFoBCQQnkhwWmjLgm3J1yacgacU2SlkJDkCHFIJSyEgqDwleSuXQorwuSHuS4TTwgZrGx/u65e1G2K5RVtzLgUwKiWHrSHgVxKba9dmVCykyuJSC5QNY/DNq0303Tle1zTFjDhFl889sOC0sFXNHMXkXJ0sbtt5EL6KJVO+03gFKvhKlQ0watMAhzQO8yg3E8koxA8Z7qIpiYEE8tklvEXVyMzGhu5aIRNeixzGB4g5W5eZGnqTCDbwmo0SCRM+GYJHVqynQ+nhWlrmsOt/NH9jfAWuaSwtdmi9yNNdfpZV/AY00XeXNGt4n/wAgcLZkRtmB7c04ArCDzGnsdEee1FI/CCfYLH6fjLb/AKTz8kdgGmk+TUJbIhrrwZ1nkB+i0za0zE9oHD4aY9T/AAgHdqyD4mty7gEz7qv4/i7SPCbKF4jWhsTdGfqtJwHHaVYw0+I7H9CpKFjGBxhpFpBgzM9Qtf4Riu+osqfmaCfPf5qa6S6ecE2QiS1ILEaMZVwYiAxe5UApCYcEa+mmsiASqwwf7uuRmIo+E+n1XKKMzpQqIclcHKoLD0pr0O1yUqCs68zIfMlBygfle+aaaV2IPgdGsH6IMj7VcGa6s6oJa0HwAADKCT06fRV7E9mX1INOo4OFxnJIHPr7q6cSx7XOIkkC5O19L7qOxGLyscW7CZNgnTlt1mXaHCVKNTJVuSJzN0cOYUbUxAkRZHY/iBxD3h0Ek+AnYj90CcA+Jgxr6I6pzgXF8gc03d+EnS+58lOY/ibe6a0XdILj/wBf9kKD4XhXEAgANIiTr1hOYpg8LW3JOW3IkSoxZ2sWErWEXQ2PrHOTaylOH8LcGBwEHeUHjeGvLSQLk/26M7EXSxWY3/srYfs/xgfh+6nx0zBHQ3B+ayPC4AU8znx4RJ6fup77MeMRi2C8VCWmfK30Ca3Gz92vDSRJXZU1sIaaQWo0hMOKaGoTRYn5TT3IG6x8J/u65M4ip4T/AHdcoHJXApCUFpDmZOZkxKUHIHC5KaU1KcYin2FJxdUNYZuDaPNetQvGWzRd0gojE+MVDSr1KZOYNgW/Lt8oTeCrue403kFjtPI6hSPGqAqVHGPFlh3WDY+l1C4URBHQ+oWYwieG8BLMU9j/AP8APxNt4XCfDKs44e4i4bcaAaApfE8I59IVqYl7LwLFzPxDzFiFG4HtHNp9SdFqJdqBxNd7C6mQc4MW0jYqY7MYPO9zzfKAB/k6f0HzUZxzis1LCGxB3J9VYuwOKaaTmgeLOT5NDR+sqLy6i4YOSwTz+SE4jXgEx4WqUptystpCheIGWtG5cfaSreo4ybVU7R45pw7o1c5rT13+gQvZfF5Hse3VjgR6L3jmR1TINBM/56H6fNAUKRpGRcfOFl3nj6b4fixVpsqN0cAf3H1RGZUz7L+K95hjT3pm3+Lif1lXIhG48c9DVXp54hC1SqGzWTVR5SHuTT6qBvFVLf3mvULi6livVBM92uyKQFBefdStIALVwRVWkmTSKKbBTjE2QlsQPtKU9gc0g6EEHyKQ1ONQZPx3gz6GJOee7cHBj9nEzAkb9CqfiiaboOxgr6GxeEbVYWPAIPrB2I6rD+03AK7sTVp06bn3F4gepNgs52zejPBeKZXlpIg6eRVd7X4AU6ne0rNcbgaByteC7CYgua+o+nTgXAl5+UD5q1cO4HRpD/yOF8zgDfoNArjn9SMt4J2RxOLIJb3dP87xE/4t1P0Wi8F7K0cE05S97j8Rc4QfIbKSxnF6bJzPHkDdV/iPaClo1mY8zz91alvLl/ExjuJBrfhc4/laWqCx+KimakGWsc6DrN4HvCY/+WpxLyGH82UZo6BRPafiA7kCno9wj/BuvzhZ1ePFXsNhqr3eZuSRMndEijUabeI9OSDoYt4c22snzUvhcQc9x/pHRbfss4maeLyPkCoC0cpsQtjc5Y/2JwPe4qjtkeKluTQTHvC2JwRYZq1EHWqoqrTQGKaYVULVqISrVS6rkHVKDzEVbLxD1jZcg1bugkmiE6uiyoHq4QHRIOEsnqlUjRMVHkoAq2BTIwrgjg8p0uKCMywuqPDQS4gAakp7iFQMaXvIa0XJVC45x01DyaLhvTaeqM3liV4lx0uOWmSBz0lRNXiTaYMmT0vfqVA1cdUfLacNH5jp/Kp/EKuINb7uypnmCCJA8yU1yz69XHG9qwJLyA38LAfE49TsFBYvtW+q0iWsb0MJh/Yh7gDUrOOk5bD53Tp7A0GiX1Hergos+VfrcSu7xa63k+6YPGWARlLuuYj6KcxPYmkPgqPjnmaf0QuH7JsDoJLvOLeinTcsVWtii51rA8zMeqL71z2sFQjI2YgiTmj9grRV7GU3iGvh2l4H8FVrjXZ/EYYy9pLdni7fXkquwQSABoYEibHzBRuExbSAVCYKq9wygAza4zH0ABKl8NwWswF2SNLuLWiOjZJ90Gj/AGbkDEsnUh49xb/1+a1rKsY7D1CMRRLiJ7xmnnH6raajlFgeo1ROLdCPr1VG4qSqoCpdC1WoioELUeUAWJFiuSsTJB/u68Qai6vyXgroWUoKh8mUpjUlrwu75A4aK7uwm++UfxXjtLDCaroJ0aLuPp+qgov2vcb7qph6TToS945z8I+R91R8Jx2mbuJDjJNvkhu2XEnYnHuc4wwuL2k/kA8Isq2ajZJkAB7h1giyMWanm1MRi6vc4dpe98loFvC0E+QEBQHZ7Gv76SSCDv8ARXv7Nu2dDAtqh7WF7yCHmQcoA8EgTrdVjtYKQxTq+GhtKsS4tBkMf+IA8ibjzKhnS5YPEZomrJOwE+6a4xhw4AFzy4m0RCqHCsaaV2y710Viw9dxfn1IE5ZBF+amueZUbi+DPaMzahYblrrgE8iDYKu/fa7HG5J35jzC0jCue+XPgsIjLG+hHkqtx/g5ovFaiM1PRwElzNoI/E2+uya1xv5TGB46dKgIOxGitXD+KB7YIBHI3lUat4hNNpEag2IPSdkxguMPpO8UotjRMTwSg5nhc6kD+Q5R6wgmdl2QbgjY+J3uCUxwzi4qU9bpH/yhZmE72TazlS3B+GmhVpvGTKHtPhEGzgVsdRkhYvgeKZgTyHzWwcJxBfQpPOpY0n2SOnE0+kmXUwjq2iEIVaR+Jwyi6tBWKrTJCjK1FBCV2WK5GYuhYrkFvaUoOTS9Wg9mXkpsL2FBA9qe1TcLDQM1QiYPwgbE81lfHOPvrPNR5zE8tPIDYKb+2ImnWpO2ez5sN/8A2Czd/EXkZQUjNK4pjQ+zjHXcKDqkXggn5HzR2KoExaeqCblabgz10VHUHZXB17TY3UvQf3gh8AHcAB3mTzUW3G+IzBGwOyIp1mkyTefT+VCi6UscRPt8lOcM4i5pmM1wHCLlqrb8TLXSRYkjztKOwGKkNLSQ42/vss1LF1pY0Boewl1N8Zhy/wC0cwiXvgZtRHi6sO8bxKqbMWGmJIEGWi0m1wpDA8QdGQ6j4OoOyzjGIvi4LKjqZs74qbx+Jp0n+7IWk5tZhDy0PGtrlTfabA95Ra4ODTTcCHH/AMb7FpjkY9lAv7MYoDMxrHdGkh8HoQPqtxuFYJrqcwbKbpUWvEtMu1uoDDcMxmUzh6kf4nblzQNHiT6byDLSDoQQfYpT1euG49oORzQDp0WxdjXl+EpzsXNHkDZYHhX/AHksa21Rz2MHUuMBfRXB8IKFJlIXDWgTzO59TKi8YcrtQxI0Um5koOtheSrZLaFrJurhE6C8aQm6tdx1CCIxtGx/u65PYyocun9lcgMFRLD0GyonmOWkEtcnEwxyczIKt9pPAvvWEdlE1KU1GcyI8bR5ge4CwF7r6aL6nlY39qPZFtB4xNEf8dR0Pbsx5vI/6m9tioMxc4211JS8LgHvY42AJ3SqrDIiZ1R3DnjKQTCIr2Jw5YYPvsm2vU9xACYixR3ZnsnTxuelTrd3iwC6lTeB3dUAfAHz4XeaCqmqYhSHCcVFvZFcQ7KV8O/JiGmi7YOB8V48J0KlOBdm6ZOZ5c+OVgP1kIXCKzcwzjaPa0/RE1Kb8gc20QesjSyaxeH7moWAktPwk9dinKVUD4j4SIIHl9Vms1IGuatJ1MnKXt8J/wArt9nNj1Ul2Q4q6qwZpLhZzSRYjU/LRQuCqFzXUj8bQcvMif8AR9FCtxv3fElws15a8jQQ6CQfWVYmdNbOJHwxH0Q2Kw7Kg8bGPH/ZoPzKDwnG6T2jWYBG+23MBeOxDDdhceeuVGce8I4ZQoV2Vm04yODsod4DBB3002WmcO7U4erYu7t3J9hPR2izLO51wbJsVZ3EfNMalxuFNu4MhOZFiWA7TVcO6KL3NkwRZzJ6t/VX/sh2zNd4o1wG1T8LmiGujaJsVl0nJbe5QOIgFSReoDimIhxSNGMZEH+7rlHYzG5Wkm+mi8WkENqJ+nUQDDZLbVWmUiKi975A9/ZI75FSYrIbi+CZiaFSi/R4ieR2I8jCaa/qn6bkHz5xjhb6FV9OoIc0x0PUdN1GU2ZiRpqt67Z9kxjKeZkCu0eE/mH5T+h2WKY3APp1C14LXNJBBEEHeVlMR9SidpMIbCY2pQqsqUyWvpua9h5OaZCkKDjJgx/dEJxGiZ8Xrz/lUj6nZTocQwlJ1Wm17KtNrwCLtLmg2OxBWXce7NnA1XNa7NScMzCbReC087wp37FO0grYMYZx/wCTD2A3NIk5T6aeytfavh4rUHSLtBcPLceylWzWGcaYHNIPxfhBtcdeSr2IBgg6i/qrdjmFpcLGDbNGXyjUlV3Egd5Gs3PSdlPXOBxi3DLVZq3K13W366ITtOQ4sqNHhcDHvMeYOZPUPC4h12usenI+8JriWGc2k5jtA7M30F/kZVjRPBce4DKYIGgJggdDyVuwWKBFnta3cFxn21KzvD1S0ghXLAYlr2h1Jku/E0xI6tnVWxLFrAkSwxyMgj15oevXDQQ4ZTudvqhsOxtMCQSd2BwseqD43iajfE0tI1iA6JUZjx9STGYZiZmRBbO3kmsJxF7S2pTqQ9jw6J8QynUe0qLbi2uAeYJBhwAj5L12IcCC0gMNjbrrPsjcfQXZbtJ96w5qH4pDXRzyiT0mDbqn+Nf/AFgO1sfldZp9lnEnt7+m7Z1N1tJGYE/QrSOLVGvpW2GnTkseOk7iu4yrIjq1066hcmMfXgZtmmDro64/RcrqpYOXrUOHL0vXRgWTZIYZuDKz7tP2oLnd3QcQ1pEvH4jy8pRvYfjhc51GoZJ8TD5ahTRfGoikUHScnw9USNGqoftZ2UpY1k2ZXA8L41/6v5j6Ium9GUqqg+e+LcFq4eq6nUaWvbt05g7goHG0y5gnXf8AhfQHajgFPG08rvDUbOR+46Hm08li3E+GPovdTqtLXjUbEcwdx1UREdl+NvwGKp16d2gw8fmpn4h7fML6bwWKZXotq0zmp1GZmnmHBfLtfAk5oFgJHoVoX2M9svu7vuWJdFF5mi86MqHVhOzXbcj5pVlQPa9ndvLxMSJjmP3VUGKBqC58Vo85/hX37QKBnEs3aXEebSs2wNMuqUwNcwj3/YKcfEsTjaoY6XtkED5KXwuJZWpua+wdIAtER/Ker8EAZNQSdhmjX6qK4vwgNaG03bSdZ57qsbqpY3DGm9zdQDY8wj+DY7u3A7AzC8dSJY61m89TOmvkUBhwZsq361FmHFUB4IMiQ7nPP+7KJxjhSOQgGdRGvXoheB8SdSo30kgXMDeQEnDA1asuJgeJzr3n/ajDsTwyR3jJB9if0KDxjTliI/EYs23+0dxXE1DZjjl5NA0HLZBfenNcGv8AFTcCWnKBc6jpy9UaXDsJWANRoEOc2m7oRKv+IqHJDjsL6XNj7LLOxmIjE0hFjnZ8i5o9wVpb358rTaTmJ5RqsV04gsVTHd2deAOUuDhIj5rk7jRLTMOvYwdCQQfquUxoYqn2z41kaaVM+I/HGw5eu6lu0HFhSYQD43Dw9OqzTHPc4kzmJPmSV05cvxzDd4Y21+pRvCsU5j2vFnA5hpz0soxtM2OYgXN9OpnyTrHXAi1gDuLalZG08M4g2qxr27i45HcKQa5UHsLjwHGm78V27XGo9R9FeqLwVuUF0yiWOUdRrSSIiNbhGMCA6m9Rvajs+zF0S2AKoE037h3KfylG0wiqZUqsGqNyuc1zYc3M1zeosVUeJmBDWm2aTpYm0rVu33D208RUqWh5BjfMWifn9VnXaBviYwaPiT5JGP07wXjJqju8Q/aGvcST5OJ1PIlP9keGhtZ7nXylwpmLTufn9VB8N4e54cSCGSJcZ3P4QdTBV1w9RtJmX4Wthski1vmmHKveLszvAkGNRJAUG7CvJLs/hJJk3sNhzUphuK0nlwzANE9J6wqxxjiRdFOkDDZuJuUZkAcRrD/62EmXEuJ1MGwXuFo8t7JeEwPupvh2DAIc5XWh9ThbSymzQZST1nVEUMGxgyN0drfxQAZgnWdE9UrZgCLR5aTp7JFbYQARvqfX9lGETxXD1Q/PTc4AQGtBsAOY3UaysLtc3M1xE3ux5tIGwUq2oWUy8kve2wnTXbmh8JRFUd4GjO6zwSAWj8zRujcG8OxTsPVpOIFiHXmZHXe0ieoWrcIb3rWVGXDml38DymPRY66uWgMcDUGjHiPCeR5aLRfs+x7zTdRNnMmJ5OiP1UrUqdrYMODnGwkZdrWB+Y0XI7vdGuEW8ImZHmN9fkvVlpkHF8cXEk3JPlqotvlc2BEHSZ/ttUVi4AgXJv5+qBrVrSLiTr4gPfraEkYIfTO1wdydLC2t16cHEOsYkutaY/CPRJdRc4GcoaABvPpHKUQ2mAQWglp8QjNAv76dE8URwnFuY8HRzfEPKbGd1rPDsS2pSbUEXA30PX1WR12wM030N48p+SuXYbigbnpOIg+JpOgLdvWNOispPV4oNDnXda085m5tpopak0HRQNN+Ytc0E87EC5ga7WJ9FZcBhoAbEe1/ZXWrCRa5RLCF5iMKY+qrna3tJ9zY1wbLnFzGCbSBcnpp7oKl9ob82IeAdA3yAAg/RZ7xDiBpCBEkQTAJidk9i8e+pUe5z873gFwFxN/ZMYDAZi91WTYMZad5J+gVczeAx5yFpa8uqHMABAgWCOdgKlUZS0Ux1OZ/mDspLCYUM3PqdEW97REHXkjNqKwfZuk1l5cd5JAPtqm8XTZoymGAdYn0UsMREAAknpYDqkOw1Q/gPoP1db1QRBfSZcNcefhk9URg8S5+lIgc3GB7EXU1T7N1HwYDJ2zTf0lIrcPczwzMTedY6FT6gi6tcs8UTHLWByCEq8UaQdWDSHG7nHb01UjisEXAZswv8IOXzJO46KHr4ZpcG06TXa+J1h76m6qhcXgnNphznmJkDYnlJXYGtlDMgaA8GXTcuGjTyErzH4LNDGuuTcSSNbRsgsW11P8A4i2WjcTM85GiKnqfGiCC9t8xa5ux1giVdexnFmnEMpECHgls/maLAm+xNisz4dDnZXue5rRI3PlfVTWDyscx9F5zNcJB+OLHoZ97JV1tWJuQ1wAEEggxy6Rz91yr7e0NB7Q7vQ18fCTEC1rheLHbp0yhtXOXSCIgX1uAQIMT/pIY/wAIAIJJm7dImQTpuU2XZSJEuMXBk2Ovq76JivUdeWRY3kQecHrAWnMXh6+vw7kxzE/Ukfsuotc8mHkAAEgTlLYuBzNgm24jww4RYxfTTpE3TbaYzXERaPh1tm3kaBQSFBxgXJuTMQSI/oXnD8X3dRlRpILSC0cufWNEzh6rg4wBFrjcSdPQJqtipJItAI8ROt7TFj+4Ug3vs24VC19MEtIDpO1zAMzoZHormx43ssZ7EcTqsw7+RMRJtAMjqLkqcxnaLEm2cN0+FrR5bKN/caPVdawN+Wvsqn2k4fhcRQfTxBY0tc57CXBrm1CIkwbjQkaKqOxlR8mpUe47Akxrrqma1MAHmZ9rqp9b+KFU7MYgOLcrMoLv+RjwGvaDq20x6KUpcLfp3oYGwIaCXEc/JWfEmGgOtYD0sf2QdGmXNkjwjUz801MAYPhEfE57/MtCk3cPptAysbmAbmMk333OyNweGLr2BuIF9rIj7s4eLwgb87c9lNMCUsMGjMRqDHLknnMLgAP6ESa4cC0Q4jXoZuPdGcOw0tcQCSQW9BH8pKmaewLJcANGD5x/KqnEHjMeYm3zV/4bhRlJsTz8lRuIYS7j1PzWWsRTqwLgBbwmfkmG4MPcZDY0JHhdYcwnRhyPHF5DfSP3ASqRvteQrrOI2v2ea2Cyo64DgHQ7lYRCF+7VhVnKwm3wkzbob+ysuOBa5odJIsLc9Ao3HUHRLZvI9xdWcixWuLVw1/8AyU6jTIOcb+hty6pVTidPu25XtLhNyL389FODhbsgPICeU3JkeUeyjK3C6bxeAdrWIE6+v1WvpIiKuMMi4eI9QT5rk8/s6MubOWXgi5E/rqFyuxoOXXGggbAgROhjr1Xd4J0Mi0RAj69UvEYcCdPDA010/dBVRlaxwJ8tB8lULxWK2tHk76TfyRNHEP3IygEEgbD/AHMdEH3s5QbwZ84mfdO4umGOJuYHPXNf5KVUgxwnUkHRwIJ1MGBfn80nFEN1cdjfS5vP7pllOLySYIOm/wBIhO0qW7iXQXWsPhHP1WcRoHYijmwjTAvUqesEAH2CmK+HMxukdjKY+504td//ALuUzWwwuoqErsgZgJgxA8+qRVaSwAC5tBtBJgCR5ogMBBBmM3ON3HbySGsDmAkWJYCNviUXMC1Hy6CWiwEGXZiCQ7Lf/ryT9Ok+C1sF4a6BYZgS3KfqnncPAeC0iABALZiJNjNlKHCh+R0ljjTjM2xuR9CgiWAZQXMqGS4FrjfMW2c4zBAkHdF2aym0MA7zKYAFwx1/llXtbDAOFIyQJcXSQTMA6eY9lK4hgygRGUBregI/hBB4ek5zgXGxzBojTxyZM3OinMFSynMSQ243gukBs89020DNTEab+yseCpAD5pCwzQokM2BVOxuHk2vYz5hX1+hPn+qqjsOLu+W15/ZXBWK+HhvsbpjDYKXNtIB0O55qw42iCPOEnAUBLfMKGG+J8P8AECecqGx+GDTlIMG9uhkK7YjDB2ulj6yoPjGGAm9w2x81K1IhmUwGyLE2B521jyURjeHDKCNbgRIsRv1lWqphx3fpqo7EYdriJ/u1uWizKlnauPp2a12jRvETNyeZXIx2HzVCCZtPzFly0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https://encrypted-tbn1.gstatic.com/images?q=tbn:ANd9GcTEnB71fAhxXLtU4IGy8N4HnFb04W-yFvBGm6H0gpEIcEgl3TQ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77072"/>
            <a:ext cx="1349188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991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/>
              <a:t>Расстановка руководителей проекта и членов команды по </a:t>
            </a:r>
            <a:br>
              <a:rPr lang="ru-RU" sz="1800" dirty="0"/>
            </a:br>
            <a:r>
              <a:rPr lang="ru-RU" sz="1800" dirty="0"/>
              <a:t>системе Карла фон </a:t>
            </a:r>
            <a:r>
              <a:rPr lang="ru-RU" sz="1800" dirty="0" err="1"/>
              <a:t>Мольке</a:t>
            </a:r>
            <a:r>
              <a:rPr lang="ru-RU" sz="1800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7" t="8103" r="42018" b="4992"/>
          <a:stretch/>
        </p:blipFill>
        <p:spPr bwMode="auto">
          <a:xfrm>
            <a:off x="2226150" y="1719263"/>
            <a:ext cx="4717100" cy="44069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2104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719071"/>
            <a:ext cx="8610601" cy="44074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Планирование проекта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Управление командой проекта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команды проекта (подбор специалистов);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Распределение ролей и задач;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Мотивация, координация и руководство членами команды;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конфликтов в команде.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Управление бюджетом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Составление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 проекта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трудозатрат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затрат на ресурсы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прогноз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прибыли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Управление сроками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Управление качеством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Коммуникации и отчетность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Управление рисками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Завершение проекта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Подведение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итогов;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Подписание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 приема – сдачи проекта.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функции руководителя проекта:</a:t>
            </a: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cap="none" spc="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cap="none" spc="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866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— </a:t>
            </a:r>
            <a:r>
              <a:rPr lang="ru-RU" dirty="0"/>
              <a:t>это представитель высшего уровня управления, который </a:t>
            </a:r>
            <a:r>
              <a:rPr lang="ru-RU" b="1" dirty="0"/>
              <a:t>курирует один крупный проект или программу</a:t>
            </a:r>
            <a:r>
              <a:rPr lang="ru-RU" dirty="0"/>
              <a:t>, включающую несколько связанных проектов. Он </a:t>
            </a:r>
            <a:r>
              <a:rPr lang="ru-RU" b="1" dirty="0"/>
              <a:t>не занимается оперативным управлением</a:t>
            </a:r>
            <a:r>
              <a:rPr lang="ru-RU" dirty="0"/>
              <a:t>, как руководитель проекта, но играет ключевую роль в обеспечении </a:t>
            </a:r>
            <a:r>
              <a:rPr lang="ru-RU" b="1" dirty="0"/>
              <a:t>стратегической поддержки</a:t>
            </a:r>
            <a:r>
              <a:rPr lang="ru-RU" dirty="0"/>
              <a:t>, </a:t>
            </a:r>
            <a:r>
              <a:rPr lang="ru-RU" b="1" dirty="0"/>
              <a:t>полномочий</a:t>
            </a:r>
            <a:r>
              <a:rPr lang="ru-RU" dirty="0"/>
              <a:t> и </a:t>
            </a:r>
            <a:r>
              <a:rPr lang="ru-RU" b="1" dirty="0"/>
              <a:t>ресурсов</a:t>
            </a:r>
            <a:r>
              <a:rPr lang="ru-RU" dirty="0"/>
              <a:t> для успешной реализации проекта</a:t>
            </a:r>
            <a:r>
              <a:rPr lang="ru-RU" dirty="0" smtClean="0"/>
              <a:t>.</a:t>
            </a:r>
          </a:p>
          <a:p>
            <a:r>
              <a:rPr lang="ru-RU" b="1" dirty="0"/>
              <a:t>Куратор проекта</a:t>
            </a:r>
            <a:r>
              <a:rPr lang="ru-RU" dirty="0"/>
              <a:t> — это высокопоставленный руководитель, обеспечивающий стратегическое сопровождение проекта, защиту интересов бизнеса и устранение барьеров, которые не может преодолеть сам руководитель проекта.</a:t>
            </a:r>
          </a:p>
          <a:p>
            <a:r>
              <a:rPr lang="ru-RU" dirty="0"/>
              <a:t>Он обеспечивает </a:t>
            </a:r>
            <a:r>
              <a:rPr lang="ru-RU" b="1" dirty="0"/>
              <a:t>успех проекта на уровне всей организации</a:t>
            </a:r>
            <a:r>
              <a:rPr lang="ru-RU" dirty="0"/>
              <a:t>, а не только внутри проектной команды</a:t>
            </a:r>
            <a:r>
              <a:rPr lang="ru-RU" dirty="0" smtClean="0"/>
              <a:t>.</a:t>
            </a:r>
          </a:p>
          <a:p>
            <a:pPr lvl="0"/>
            <a:r>
              <a:rPr lang="ru-RU" dirty="0"/>
              <a:t>Куратор </a:t>
            </a:r>
            <a:r>
              <a:rPr lang="ru-RU" b="1" dirty="0"/>
              <a:t>не занимается деталями</a:t>
            </a:r>
            <a:r>
              <a:rPr lang="ru-RU" dirty="0"/>
              <a:t>, а сосредоточен на </a:t>
            </a:r>
            <a:r>
              <a:rPr lang="ru-RU" b="1" dirty="0"/>
              <a:t>стратегическом уровне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Если проект выходит из графика или бюджета — куратор </a:t>
            </a:r>
            <a:r>
              <a:rPr lang="ru-RU" b="1" dirty="0"/>
              <a:t>принимает меры</a:t>
            </a:r>
            <a:r>
              <a:rPr lang="ru-RU" dirty="0"/>
              <a:t>, но не заменяет собой РП.</a:t>
            </a:r>
          </a:p>
          <a:p>
            <a:pPr lvl="0"/>
            <a:r>
              <a:rPr lang="ru-RU" dirty="0"/>
              <a:t>Он — </a:t>
            </a:r>
            <a:r>
              <a:rPr lang="ru-RU" b="1" dirty="0"/>
              <a:t>связующее звено между проектом и высшим руководством / владельцами бизнеса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558553"/>
          </a:xfrm>
        </p:spPr>
        <p:txBody>
          <a:bodyPr/>
          <a:lstStyle/>
          <a:p>
            <a:r>
              <a:rPr lang="ru-RU" b="1" dirty="0"/>
              <a:t>Куратор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737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828800"/>
            <a:ext cx="8407893" cy="429767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Делегирование полномочий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80000"/>
              </a:lnSpc>
              <a:buSzPts val="1000"/>
              <a:tabLst>
                <a:tab pos="457200" algn="l"/>
              </a:tabLst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Назначает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руководителя проекта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определяет его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зону ответственности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80000"/>
              </a:lnSpc>
              <a:buSzPts val="1000"/>
              <a:tabLst>
                <a:tab pos="457200" algn="l"/>
              </a:tabLst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Делегирует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необходимые полномочия для принятия решений по проекту;</a:t>
            </a:r>
            <a:endParaRPr lang="ru-RU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Разделение ответственности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Разрешение конфликтов и кризисов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Контроль за реализацией стратегических целей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Поддержка и защита проекта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Принятие решений по ключевым вопросам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8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Утверждает:    Бюджет проекта;</a:t>
            </a:r>
          </a:p>
          <a:p>
            <a:pPr marL="342900" lvl="0" indent="-342900">
              <a:lnSpc>
                <a:spcPct val="8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Ключевые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 в объеме, сроках, ресурсах;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80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Стратегические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партнерства и подрядчиков.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Контроль за эффективностью руководителя проекта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8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Оценивает работу руководителя проекта;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Формирование среды успеха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8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Строит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эффективные коммуникации между заинтересованными сторонами;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8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Формирует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позитивное отношение к проекту на всех уровнях компании;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0999" y="0"/>
            <a:ext cx="8381260" cy="1054394"/>
          </a:xfrm>
        </p:spPr>
        <p:txBody>
          <a:bodyPr/>
          <a:lstStyle/>
          <a:p>
            <a:r>
              <a:rPr lang="ru-RU" sz="1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функции куратора проекта: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752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«ТУСОВКА»</a:t>
            </a:r>
            <a:r>
              <a:rPr lang="ru-RU" dirty="0"/>
              <a:t> (Естественное образование: «потребность=&gt;интерес»)</a:t>
            </a:r>
          </a:p>
          <a:p>
            <a:pPr lvl="0"/>
            <a:r>
              <a:rPr lang="ru-RU" b="1" dirty="0"/>
              <a:t>«КРУЖОК»</a:t>
            </a:r>
            <a:r>
              <a:rPr lang="ru-RU" dirty="0"/>
              <a:t> (Естественно-искусственное образование: «интерес=&gt;дело»)</a:t>
            </a:r>
          </a:p>
          <a:p>
            <a:pPr lvl="0"/>
            <a:r>
              <a:rPr lang="ru-RU" b="1" dirty="0"/>
              <a:t>«Отряд»</a:t>
            </a:r>
            <a:r>
              <a:rPr lang="ru-RU" dirty="0"/>
              <a:t> (Искусственное с игнорированием естественного: «дело». Переход «естественного» в свою противоположность — «первое отрицание»)</a:t>
            </a:r>
          </a:p>
          <a:p>
            <a:pPr lvl="0"/>
            <a:r>
              <a:rPr lang="ru-RU" b="1" dirty="0"/>
              <a:t>«КООПЕРАЦИЯ»</a:t>
            </a:r>
            <a:r>
              <a:rPr lang="ru-RU" dirty="0"/>
              <a:t> (Искусственное с учетом естественного: «дело=&gt;интерес»)</a:t>
            </a:r>
          </a:p>
          <a:p>
            <a:pPr lvl="0"/>
            <a:r>
              <a:rPr lang="ru-RU" b="1" dirty="0"/>
              <a:t>«КОМАНДА»</a:t>
            </a:r>
            <a:r>
              <a:rPr lang="ru-RU" dirty="0"/>
              <a:t> </a:t>
            </a:r>
            <a:r>
              <a:rPr lang="ru-RU" dirty="0" smtClean="0"/>
              <a:t>(Искусственное как естественное: тождество дела и интереса (дело=интерес). Синтез </a:t>
            </a:r>
            <a:r>
              <a:rPr lang="ru-RU" dirty="0"/>
              <a:t>«естественного» и «искусственного» — «второе отрицание»)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Типы </a:t>
            </a:r>
            <a:r>
              <a:rPr lang="ru-RU" b="1" dirty="0" smtClean="0"/>
              <a:t>команд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87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459</TotalTime>
  <Words>1906</Words>
  <Application>Microsoft Office PowerPoint</Application>
  <PresentationFormat>Экран (4:3)</PresentationFormat>
  <Paragraphs>234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4" baseType="lpstr">
      <vt:lpstr>Arial</vt:lpstr>
      <vt:lpstr>Calibri</vt:lpstr>
      <vt:lpstr>Courier New</vt:lpstr>
      <vt:lpstr>Franklin Gothic Medium</vt:lpstr>
      <vt:lpstr>Symbol</vt:lpstr>
      <vt:lpstr>Times New Roman</vt:lpstr>
      <vt:lpstr>Wingdings</vt:lpstr>
      <vt:lpstr>Wingdings 2</vt:lpstr>
      <vt:lpstr>Сетка</vt:lpstr>
      <vt:lpstr>Команда проекта</vt:lpstr>
      <vt:lpstr>Объекты управления проектами</vt:lpstr>
      <vt:lpstr> Субъекты управления проектами: </vt:lpstr>
      <vt:lpstr>Субъекты управления проектами</vt:lpstr>
      <vt:lpstr>Расстановка руководителей проекта и членов команды по  системе Карла фон Мольке. </vt:lpstr>
      <vt:lpstr>Основные функции руководителя проекта:  </vt:lpstr>
      <vt:lpstr>Куратор проекта</vt:lpstr>
      <vt:lpstr> Основные функции куратора проекта: </vt:lpstr>
      <vt:lpstr>Типы команд</vt:lpstr>
      <vt:lpstr>Понятие «команда проекта»</vt:lpstr>
      <vt:lpstr>Презентация PowerPoint</vt:lpstr>
      <vt:lpstr>Типы бизнес активностей  (работ, услуг или видов деятельности</vt:lpstr>
      <vt:lpstr>Презентация PowerPoint</vt:lpstr>
      <vt:lpstr>Презентация PowerPoint</vt:lpstr>
      <vt:lpstr>Функциональная структура     Продолжение</vt:lpstr>
      <vt:lpstr>Управление командой проекта | Проектная структура</vt:lpstr>
      <vt:lpstr>Управление командой проекта | Команда проекта </vt:lpstr>
      <vt:lpstr>Презентация PowerPoint</vt:lpstr>
      <vt:lpstr>Управление командой проекта | Матричная структура </vt:lpstr>
      <vt:lpstr>Управление командой проекта | Матричная структура ПРОДОЛЖЕНИЕ</vt:lpstr>
      <vt:lpstr>Презентация PowerPoint</vt:lpstr>
      <vt:lpstr>Презентация PowerPoint</vt:lpstr>
      <vt:lpstr>Презентация PowerPoint</vt:lpstr>
      <vt:lpstr>Типы ролей в команде по белбину</vt:lpstr>
      <vt:lpstr>Типы ролей в команде по белбину</vt:lpstr>
      <vt:lpstr>Исполнитель (Implementer) </vt:lpstr>
      <vt:lpstr>Председатель (Координатор, Coordinator)</vt:lpstr>
      <vt:lpstr>Формирователь (Новигатор)</vt:lpstr>
      <vt:lpstr>Мыслитель (генератор идей)</vt:lpstr>
      <vt:lpstr>Разведчик (снабжнец - Исследователь ресурсов)</vt:lpstr>
      <vt:lpstr> Оценщик (наблюдатель)</vt:lpstr>
      <vt:lpstr>Коллективист (Team Worker)</vt:lpstr>
      <vt:lpstr>Доводчик (человек расставляющий точки над (i))</vt:lpstr>
      <vt:lpstr>Проблемы командной работы</vt:lpstr>
      <vt:lpstr>Команда проекта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Команда проекта</dc:title>
  <dc:creator>Алла</dc:creator>
  <cp:lastModifiedBy>User</cp:lastModifiedBy>
  <cp:revision>50</cp:revision>
  <cp:lastPrinted>2026-03-31T03:55:29Z</cp:lastPrinted>
  <dcterms:created xsi:type="dcterms:W3CDTF">2014-10-30T09:49:16Z</dcterms:created>
  <dcterms:modified xsi:type="dcterms:W3CDTF">2026-03-31T05:53:23Z</dcterms:modified>
</cp:coreProperties>
</file>